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7.jpg" ContentType="image/jpg"/>
  <Override PartName="/ppt/media/image18.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 id="2147483816" r:id="rId2"/>
    <p:sldMasterId id="2147483828" r:id="rId3"/>
  </p:sldMasterIdLst>
  <p:notesMasterIdLst>
    <p:notesMasterId r:id="rId20"/>
  </p:notesMasterIdLst>
  <p:handoutMasterIdLst>
    <p:handoutMasterId r:id="rId21"/>
  </p:handoutMasterIdLst>
  <p:sldIdLst>
    <p:sldId id="340" r:id="rId4"/>
    <p:sldId id="367" r:id="rId5"/>
    <p:sldId id="303" r:id="rId6"/>
    <p:sldId id="307" r:id="rId7"/>
    <p:sldId id="381" r:id="rId8"/>
    <p:sldId id="382" r:id="rId9"/>
    <p:sldId id="372" r:id="rId10"/>
    <p:sldId id="383" r:id="rId11"/>
    <p:sldId id="400" r:id="rId12"/>
    <p:sldId id="397" r:id="rId13"/>
    <p:sldId id="385" r:id="rId14"/>
    <p:sldId id="386" r:id="rId15"/>
    <p:sldId id="388" r:id="rId16"/>
    <p:sldId id="393" r:id="rId17"/>
    <p:sldId id="394" r:id="rId18"/>
    <p:sldId id="362" r:id="rId19"/>
  </p:sldIdLst>
  <p:sldSz cx="12192000" cy="6858000"/>
  <p:notesSz cx="6934200" cy="9220200"/>
  <p:embeddedFontLst>
    <p:embeddedFont>
      <p:font typeface="Arial Black" panose="020B0A04020102020204" pitchFamily="34" charset="0"/>
      <p:bold r:id="rId22"/>
    </p:embeddedFont>
    <p:embeddedFont>
      <p:font typeface="Calibri" panose="020F0502020204030204" pitchFamily="34" charset="0"/>
      <p:regular r:id="rId23"/>
      <p:bold r:id="rId24"/>
      <p:italic r:id="rId25"/>
      <p:boldItalic r:id="rId26"/>
    </p:embeddedFont>
    <p:embeddedFont>
      <p:font typeface="Franklin Gothic Book" panose="020B0503020102020204" pitchFamily="34" charset="0"/>
      <p:regular r:id="rId27"/>
      <p:italic r:id="rId28"/>
    </p:embeddedFont>
    <p:embeddedFont>
      <p:font typeface="Rockwell" panose="02060603020205020403" pitchFamily="18" charset="0"/>
      <p:regular r:id="rId29"/>
      <p:bold r:id="rId30"/>
      <p:italic r:id="rId31"/>
      <p:boldItalic r:id="rId32"/>
    </p:embeddedFont>
  </p:embeddedFontLst>
  <p:defaultTextStyle>
    <a:defPPr>
      <a:defRPr lang="en-US"/>
    </a:defPPr>
    <a:lvl1pPr algn="ctr" rtl="0" fontAlgn="base">
      <a:spcBef>
        <a:spcPct val="50000"/>
      </a:spcBef>
      <a:spcAft>
        <a:spcPct val="0"/>
      </a:spcAft>
      <a:buClr>
        <a:schemeClr val="bg1"/>
      </a:buClr>
      <a:defRPr sz="2800" b="1" kern="1200">
        <a:solidFill>
          <a:srgbClr val="CCCCFF"/>
        </a:solidFill>
        <a:latin typeface="Rockwell" pitchFamily="18" charset="0"/>
        <a:ea typeface="+mn-ea"/>
        <a:cs typeface="+mn-cs"/>
      </a:defRPr>
    </a:lvl1pPr>
    <a:lvl2pPr marL="457200" algn="ctr" rtl="0" fontAlgn="base">
      <a:spcBef>
        <a:spcPct val="50000"/>
      </a:spcBef>
      <a:spcAft>
        <a:spcPct val="0"/>
      </a:spcAft>
      <a:buClr>
        <a:schemeClr val="bg1"/>
      </a:buClr>
      <a:defRPr sz="2800" b="1" kern="1200">
        <a:solidFill>
          <a:srgbClr val="CCCCFF"/>
        </a:solidFill>
        <a:latin typeface="Rockwell" pitchFamily="18" charset="0"/>
        <a:ea typeface="+mn-ea"/>
        <a:cs typeface="+mn-cs"/>
      </a:defRPr>
    </a:lvl2pPr>
    <a:lvl3pPr marL="914400" algn="ctr" rtl="0" fontAlgn="base">
      <a:spcBef>
        <a:spcPct val="50000"/>
      </a:spcBef>
      <a:spcAft>
        <a:spcPct val="0"/>
      </a:spcAft>
      <a:buClr>
        <a:schemeClr val="bg1"/>
      </a:buClr>
      <a:defRPr sz="2800" b="1" kern="1200">
        <a:solidFill>
          <a:srgbClr val="CCCCFF"/>
        </a:solidFill>
        <a:latin typeface="Rockwell" pitchFamily="18" charset="0"/>
        <a:ea typeface="+mn-ea"/>
        <a:cs typeface="+mn-cs"/>
      </a:defRPr>
    </a:lvl3pPr>
    <a:lvl4pPr marL="1371600" algn="ctr" rtl="0" fontAlgn="base">
      <a:spcBef>
        <a:spcPct val="50000"/>
      </a:spcBef>
      <a:spcAft>
        <a:spcPct val="0"/>
      </a:spcAft>
      <a:buClr>
        <a:schemeClr val="bg1"/>
      </a:buClr>
      <a:defRPr sz="2800" b="1" kern="1200">
        <a:solidFill>
          <a:srgbClr val="CCCCFF"/>
        </a:solidFill>
        <a:latin typeface="Rockwell" pitchFamily="18" charset="0"/>
        <a:ea typeface="+mn-ea"/>
        <a:cs typeface="+mn-cs"/>
      </a:defRPr>
    </a:lvl4pPr>
    <a:lvl5pPr marL="1828800" algn="ctr" rtl="0" fontAlgn="base">
      <a:spcBef>
        <a:spcPct val="50000"/>
      </a:spcBef>
      <a:spcAft>
        <a:spcPct val="0"/>
      </a:spcAft>
      <a:buClr>
        <a:schemeClr val="bg1"/>
      </a:buClr>
      <a:defRPr sz="2800" b="1" kern="1200">
        <a:solidFill>
          <a:srgbClr val="CCCCFF"/>
        </a:solidFill>
        <a:latin typeface="Rockwell" pitchFamily="18" charset="0"/>
        <a:ea typeface="+mn-ea"/>
        <a:cs typeface="+mn-cs"/>
      </a:defRPr>
    </a:lvl5pPr>
    <a:lvl6pPr marL="2286000" algn="l" defTabSz="914400" rtl="0" eaLnBrk="1" latinLnBrk="0" hangingPunct="1">
      <a:defRPr sz="2800" b="1" kern="1200">
        <a:solidFill>
          <a:srgbClr val="CCCCFF"/>
        </a:solidFill>
        <a:latin typeface="Rockwell" pitchFamily="18" charset="0"/>
        <a:ea typeface="+mn-ea"/>
        <a:cs typeface="+mn-cs"/>
      </a:defRPr>
    </a:lvl6pPr>
    <a:lvl7pPr marL="2743200" algn="l" defTabSz="914400" rtl="0" eaLnBrk="1" latinLnBrk="0" hangingPunct="1">
      <a:defRPr sz="2800" b="1" kern="1200">
        <a:solidFill>
          <a:srgbClr val="CCCCFF"/>
        </a:solidFill>
        <a:latin typeface="Rockwell" pitchFamily="18" charset="0"/>
        <a:ea typeface="+mn-ea"/>
        <a:cs typeface="+mn-cs"/>
      </a:defRPr>
    </a:lvl7pPr>
    <a:lvl8pPr marL="3200400" algn="l" defTabSz="914400" rtl="0" eaLnBrk="1" latinLnBrk="0" hangingPunct="1">
      <a:defRPr sz="2800" b="1" kern="1200">
        <a:solidFill>
          <a:srgbClr val="CCCCFF"/>
        </a:solidFill>
        <a:latin typeface="Rockwell" pitchFamily="18" charset="0"/>
        <a:ea typeface="+mn-ea"/>
        <a:cs typeface="+mn-cs"/>
      </a:defRPr>
    </a:lvl8pPr>
    <a:lvl9pPr marL="3657600" algn="l" defTabSz="914400" rtl="0" eaLnBrk="1" latinLnBrk="0" hangingPunct="1">
      <a:defRPr sz="2800" b="1" kern="1200">
        <a:solidFill>
          <a:srgbClr val="CCCCFF"/>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7436"/>
    <a:srgbClr val="F3F3F3"/>
    <a:srgbClr val="073B55"/>
    <a:srgbClr val="0D6794"/>
    <a:srgbClr val="000100"/>
    <a:srgbClr val="FF9933"/>
    <a:srgbClr val="0066FF"/>
    <a:srgbClr val="000000"/>
    <a:srgbClr val="1C1C1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84" autoAdjust="0"/>
    <p:restoredTop sz="94694" autoAdjust="0"/>
  </p:normalViewPr>
  <p:slideViewPr>
    <p:cSldViewPr>
      <p:cViewPr varScale="1">
        <p:scale>
          <a:sx n="67" d="100"/>
          <a:sy n="67" d="100"/>
        </p:scale>
        <p:origin x="804"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289" tIns="46146" rIns="92289" bIns="46146" numCol="1" anchor="t" anchorCtr="0" compatLnSpc="1">
            <a:prstTxWarp prst="textNoShape">
              <a:avLst/>
            </a:prstTxWarp>
          </a:bodyPr>
          <a:lstStyle>
            <a:lvl1pPr algn="l" defTabSz="922338">
              <a:spcBef>
                <a:spcPct val="0"/>
              </a:spcBef>
              <a:buClrTx/>
              <a:defRPr sz="1200" b="0">
                <a:solidFill>
                  <a:schemeClr val="tx1"/>
                </a:solidFill>
                <a:latin typeface="Arial" charset="0"/>
              </a:defRPr>
            </a:lvl1pPr>
          </a:lstStyle>
          <a:p>
            <a:endParaRPr lang="en-US"/>
          </a:p>
        </p:txBody>
      </p:sp>
      <p:sp>
        <p:nvSpPr>
          <p:cNvPr id="92163" name="Rectangle 3"/>
          <p:cNvSpPr>
            <a:spLocks noGrp="1" noChangeArrowheads="1"/>
          </p:cNvSpPr>
          <p:nvPr>
            <p:ph type="dt" sz="quarter" idx="1"/>
          </p:nvPr>
        </p:nvSpPr>
        <p:spPr bwMode="auto">
          <a:xfrm>
            <a:off x="3927475" y="0"/>
            <a:ext cx="3005138" cy="461963"/>
          </a:xfrm>
          <a:prstGeom prst="rect">
            <a:avLst/>
          </a:prstGeom>
          <a:noFill/>
          <a:ln w="9525">
            <a:noFill/>
            <a:miter lim="800000"/>
            <a:headEnd/>
            <a:tailEnd/>
          </a:ln>
          <a:effectLst/>
        </p:spPr>
        <p:txBody>
          <a:bodyPr vert="horz" wrap="square" lIns="92289" tIns="46146" rIns="92289" bIns="46146" numCol="1" anchor="t" anchorCtr="0" compatLnSpc="1">
            <a:prstTxWarp prst="textNoShape">
              <a:avLst/>
            </a:prstTxWarp>
          </a:bodyPr>
          <a:lstStyle>
            <a:lvl1pPr algn="r" defTabSz="922338">
              <a:spcBef>
                <a:spcPct val="0"/>
              </a:spcBef>
              <a:buClrTx/>
              <a:defRPr sz="1200" b="0">
                <a:solidFill>
                  <a:schemeClr val="tx1"/>
                </a:solidFill>
                <a:latin typeface="Arial" charset="0"/>
              </a:defRPr>
            </a:lvl1pPr>
          </a:lstStyle>
          <a:p>
            <a:endParaRPr lang="en-US"/>
          </a:p>
        </p:txBody>
      </p:sp>
      <p:sp>
        <p:nvSpPr>
          <p:cNvPr id="92164" name="Rectangle 4"/>
          <p:cNvSpPr>
            <a:spLocks noGrp="1" noChangeArrowheads="1"/>
          </p:cNvSpPr>
          <p:nvPr>
            <p:ph type="ftr" sz="quarter" idx="2"/>
          </p:nvPr>
        </p:nvSpPr>
        <p:spPr bwMode="auto">
          <a:xfrm>
            <a:off x="0" y="8756650"/>
            <a:ext cx="3005138" cy="461963"/>
          </a:xfrm>
          <a:prstGeom prst="rect">
            <a:avLst/>
          </a:prstGeom>
          <a:noFill/>
          <a:ln w="9525">
            <a:noFill/>
            <a:miter lim="800000"/>
            <a:headEnd/>
            <a:tailEnd/>
          </a:ln>
          <a:effectLst/>
        </p:spPr>
        <p:txBody>
          <a:bodyPr vert="horz" wrap="square" lIns="92289" tIns="46146" rIns="92289" bIns="46146" numCol="1" anchor="b" anchorCtr="0" compatLnSpc="1">
            <a:prstTxWarp prst="textNoShape">
              <a:avLst/>
            </a:prstTxWarp>
          </a:bodyPr>
          <a:lstStyle>
            <a:lvl1pPr algn="l" defTabSz="922338">
              <a:spcBef>
                <a:spcPct val="0"/>
              </a:spcBef>
              <a:buClrTx/>
              <a:defRPr sz="1200" b="0">
                <a:solidFill>
                  <a:schemeClr val="tx1"/>
                </a:solidFill>
                <a:latin typeface="Arial" charset="0"/>
              </a:defRPr>
            </a:lvl1pPr>
          </a:lstStyle>
          <a:p>
            <a:endParaRPr lang="en-US"/>
          </a:p>
        </p:txBody>
      </p:sp>
      <p:sp>
        <p:nvSpPr>
          <p:cNvPr id="92165" name="Rectangle 5"/>
          <p:cNvSpPr>
            <a:spLocks noGrp="1" noChangeArrowheads="1"/>
          </p:cNvSpPr>
          <p:nvPr>
            <p:ph type="sldNum" sz="quarter" idx="3"/>
          </p:nvPr>
        </p:nvSpPr>
        <p:spPr bwMode="auto">
          <a:xfrm>
            <a:off x="3927475" y="8756650"/>
            <a:ext cx="3005138" cy="461963"/>
          </a:xfrm>
          <a:prstGeom prst="rect">
            <a:avLst/>
          </a:prstGeom>
          <a:noFill/>
          <a:ln w="9525">
            <a:noFill/>
            <a:miter lim="800000"/>
            <a:headEnd/>
            <a:tailEnd/>
          </a:ln>
          <a:effectLst/>
        </p:spPr>
        <p:txBody>
          <a:bodyPr vert="horz" wrap="square" lIns="92289" tIns="46146" rIns="92289" bIns="46146" numCol="1" anchor="b" anchorCtr="0" compatLnSpc="1">
            <a:prstTxWarp prst="textNoShape">
              <a:avLst/>
            </a:prstTxWarp>
          </a:bodyPr>
          <a:lstStyle>
            <a:lvl1pPr algn="r" defTabSz="922338">
              <a:spcBef>
                <a:spcPct val="0"/>
              </a:spcBef>
              <a:buClrTx/>
              <a:defRPr sz="1200" b="0">
                <a:solidFill>
                  <a:schemeClr val="tx1"/>
                </a:solidFill>
                <a:latin typeface="Arial" charset="0"/>
              </a:defRPr>
            </a:lvl1pPr>
          </a:lstStyle>
          <a:p>
            <a:fld id="{79F8C65D-9F55-4911-973E-ABA24DC0FBA0}" type="slidenum">
              <a:rPr lang="en-US"/>
              <a:pPr/>
              <a:t>‹#›</a:t>
            </a:fld>
            <a:endParaRPr lang="en-US"/>
          </a:p>
        </p:txBody>
      </p:sp>
    </p:spTree>
    <p:extLst>
      <p:ext uri="{BB962C8B-B14F-4D97-AF65-F5344CB8AC3E}">
        <p14:creationId xmlns:p14="http://schemas.microsoft.com/office/powerpoint/2010/main" val="2535626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289" tIns="46146" rIns="92289" bIns="46146" numCol="1" anchor="t" anchorCtr="0" compatLnSpc="1">
            <a:prstTxWarp prst="textNoShape">
              <a:avLst/>
            </a:prstTxWarp>
          </a:bodyPr>
          <a:lstStyle>
            <a:lvl1pPr algn="l" defTabSz="922338">
              <a:spcBef>
                <a:spcPct val="0"/>
              </a:spcBef>
              <a:buClrTx/>
              <a:defRPr sz="1200" b="0">
                <a:solidFill>
                  <a:schemeClr val="tx1"/>
                </a:solidFill>
                <a:latin typeface="Arial" charset="0"/>
              </a:defRPr>
            </a:lvl1pPr>
          </a:lstStyle>
          <a:p>
            <a:endParaRPr lang="en-US"/>
          </a:p>
        </p:txBody>
      </p:sp>
      <p:sp>
        <p:nvSpPr>
          <p:cNvPr id="29699"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2289" tIns="46146" rIns="92289" bIns="46146" numCol="1" anchor="t" anchorCtr="0" compatLnSpc="1">
            <a:prstTxWarp prst="textNoShape">
              <a:avLst/>
            </a:prstTxWarp>
          </a:bodyPr>
          <a:lstStyle>
            <a:lvl1pPr algn="r" defTabSz="922338">
              <a:spcBef>
                <a:spcPct val="0"/>
              </a:spcBef>
              <a:buClrTx/>
              <a:defRPr sz="1200" b="0">
                <a:solidFill>
                  <a:schemeClr val="tx1"/>
                </a:solidFill>
                <a:latin typeface="Arial" charset="0"/>
              </a:defRPr>
            </a:lvl1pPr>
          </a:lstStyle>
          <a:p>
            <a:endParaRPr lang="en-US"/>
          </a:p>
        </p:txBody>
      </p:sp>
      <p:sp>
        <p:nvSpPr>
          <p:cNvPr id="29700" name="Rectangle 4"/>
          <p:cNvSpPr>
            <a:spLocks noGrp="1" noRot="1" noChangeAspect="1" noChangeArrowheads="1" noTextEdit="1"/>
          </p:cNvSpPr>
          <p:nvPr>
            <p:ph type="sldImg" idx="2"/>
          </p:nvPr>
        </p:nvSpPr>
        <p:spPr bwMode="auto">
          <a:xfrm>
            <a:off x="393700" y="690563"/>
            <a:ext cx="6146800" cy="3457575"/>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2289" tIns="46146" rIns="92289" bIns="461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756650"/>
            <a:ext cx="3005138" cy="461963"/>
          </a:xfrm>
          <a:prstGeom prst="rect">
            <a:avLst/>
          </a:prstGeom>
          <a:noFill/>
          <a:ln w="9525">
            <a:noFill/>
            <a:miter lim="800000"/>
            <a:headEnd/>
            <a:tailEnd/>
          </a:ln>
          <a:effectLst/>
        </p:spPr>
        <p:txBody>
          <a:bodyPr vert="horz" wrap="square" lIns="92289" tIns="46146" rIns="92289" bIns="46146" numCol="1" anchor="b" anchorCtr="0" compatLnSpc="1">
            <a:prstTxWarp prst="textNoShape">
              <a:avLst/>
            </a:prstTxWarp>
          </a:bodyPr>
          <a:lstStyle>
            <a:lvl1pPr algn="l" defTabSz="922338">
              <a:spcBef>
                <a:spcPct val="0"/>
              </a:spcBef>
              <a:buClrTx/>
              <a:defRPr sz="1200" b="0">
                <a:solidFill>
                  <a:schemeClr val="tx1"/>
                </a:solidFill>
                <a:latin typeface="Arial" charset="0"/>
              </a:defRPr>
            </a:lvl1pPr>
          </a:lstStyle>
          <a:p>
            <a:endParaRPr lang="en-US"/>
          </a:p>
        </p:txBody>
      </p:sp>
      <p:sp>
        <p:nvSpPr>
          <p:cNvPr id="29703" name="Rectangle 7"/>
          <p:cNvSpPr>
            <a:spLocks noGrp="1" noChangeArrowheads="1"/>
          </p:cNvSpPr>
          <p:nvPr>
            <p:ph type="sldNum" sz="quarter" idx="5"/>
          </p:nvPr>
        </p:nvSpPr>
        <p:spPr bwMode="auto">
          <a:xfrm>
            <a:off x="3927475" y="8756650"/>
            <a:ext cx="3005138" cy="461963"/>
          </a:xfrm>
          <a:prstGeom prst="rect">
            <a:avLst/>
          </a:prstGeom>
          <a:noFill/>
          <a:ln w="9525">
            <a:noFill/>
            <a:miter lim="800000"/>
            <a:headEnd/>
            <a:tailEnd/>
          </a:ln>
          <a:effectLst/>
        </p:spPr>
        <p:txBody>
          <a:bodyPr vert="horz" wrap="square" lIns="92289" tIns="46146" rIns="92289" bIns="46146" numCol="1" anchor="b" anchorCtr="0" compatLnSpc="1">
            <a:prstTxWarp prst="textNoShape">
              <a:avLst/>
            </a:prstTxWarp>
          </a:bodyPr>
          <a:lstStyle>
            <a:lvl1pPr algn="r" defTabSz="922338">
              <a:spcBef>
                <a:spcPct val="0"/>
              </a:spcBef>
              <a:buClrTx/>
              <a:defRPr sz="1200" b="0">
                <a:solidFill>
                  <a:schemeClr val="tx1"/>
                </a:solidFill>
                <a:latin typeface="Arial" charset="0"/>
              </a:defRPr>
            </a:lvl1pPr>
          </a:lstStyle>
          <a:p>
            <a:fld id="{9562D768-12F1-4897-9D7A-14112F56E886}" type="slidenum">
              <a:rPr lang="en-US"/>
              <a:pPr/>
              <a:t>‹#›</a:t>
            </a:fld>
            <a:endParaRPr lang="en-US"/>
          </a:p>
        </p:txBody>
      </p:sp>
    </p:spTree>
    <p:extLst>
      <p:ext uri="{BB962C8B-B14F-4D97-AF65-F5344CB8AC3E}">
        <p14:creationId xmlns:p14="http://schemas.microsoft.com/office/powerpoint/2010/main" val="259026184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A3A1857-B6F3-41B1-BC67-D92E88BE1EE4}" type="slidenum">
              <a:rPr lang="en-US" smtClean="0">
                <a:solidFill>
                  <a:srgbClr val="000000"/>
                </a:solidFill>
              </a:rPr>
              <a:pPr/>
              <a:t>2</a:t>
            </a:fld>
            <a:endParaRPr lang="en-US" dirty="0">
              <a:solidFill>
                <a:srgbClr val="000000"/>
              </a:solidFill>
            </a:endParaRPr>
          </a:p>
        </p:txBody>
      </p:sp>
      <p:sp>
        <p:nvSpPr>
          <p:cNvPr id="17411" name="Rectangle 2"/>
          <p:cNvSpPr>
            <a:spLocks noGrp="1" noRot="1" noChangeAspect="1" noChangeArrowheads="1" noTextEdit="1"/>
          </p:cNvSpPr>
          <p:nvPr>
            <p:ph type="sldImg"/>
          </p:nvPr>
        </p:nvSpPr>
        <p:spPr>
          <a:xfrm>
            <a:off x="488950" y="731838"/>
            <a:ext cx="6518275" cy="3667125"/>
          </a:xfrm>
          <a:ln/>
        </p:spPr>
      </p:sp>
      <p:sp>
        <p:nvSpPr>
          <p:cNvPr id="17412" name="Rectangle 3"/>
          <p:cNvSpPr>
            <a:spLocks noGrp="1" noChangeArrowheads="1"/>
          </p:cNvSpPr>
          <p:nvPr>
            <p:ph type="body" idx="1"/>
          </p:nvPr>
        </p:nvSpPr>
        <p:spPr>
          <a:xfrm>
            <a:off x="749489" y="4644564"/>
            <a:ext cx="5995904" cy="4401810"/>
          </a:xfrm>
          <a:noFill/>
          <a:ln/>
        </p:spPr>
        <p:txBody>
          <a:bodyPr/>
          <a:lstStyle/>
          <a:p>
            <a:pPr eaLnBrk="1" hangingPunct="1"/>
            <a:endParaRPr lang="en-US" dirty="0"/>
          </a:p>
        </p:txBody>
      </p:sp>
    </p:spTree>
    <p:extLst>
      <p:ext uri="{BB962C8B-B14F-4D97-AF65-F5344CB8AC3E}">
        <p14:creationId xmlns:p14="http://schemas.microsoft.com/office/powerpoint/2010/main" val="420322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BF10A-CD81-462A-A8B3-E66000B95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58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BF10A-CD81-462A-A8B3-E66000B95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09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Powell was last essentially</a:t>
            </a:r>
            <a:r>
              <a:rPr lang="en-US" baseline="0" dirty="0"/>
              <a:t> full in 1999. This is what the last 17 years of hydrology and climate has done to the savings account. It is currently about 58 percent full. In contrast, Lake Mead is about 38 percent full right now. </a:t>
            </a:r>
            <a:endParaRPr lang="en-US" dirty="0"/>
          </a:p>
        </p:txBody>
      </p:sp>
      <p:sp>
        <p:nvSpPr>
          <p:cNvPr id="4" name="Slide Number Placeholder 3"/>
          <p:cNvSpPr>
            <a:spLocks noGrp="1"/>
          </p:cNvSpPr>
          <p:nvPr>
            <p:ph type="sldNum" sz="quarter" idx="10"/>
          </p:nvPr>
        </p:nvSpPr>
        <p:spPr/>
        <p:txBody>
          <a:bodyPr/>
          <a:lstStyle/>
          <a:p>
            <a:fld id="{9562D768-12F1-4897-9D7A-14112F56E886}" type="slidenum">
              <a:rPr lang="en-US" smtClean="0">
                <a:solidFill>
                  <a:srgbClr val="000000"/>
                </a:solidFill>
              </a:rPr>
              <a:pPr/>
              <a:t>8</a:t>
            </a:fld>
            <a:endParaRPr lang="en-US" dirty="0">
              <a:solidFill>
                <a:srgbClr val="000000"/>
              </a:solidFill>
            </a:endParaRPr>
          </a:p>
        </p:txBody>
      </p:sp>
    </p:spTree>
    <p:extLst>
      <p:ext uri="{BB962C8B-B14F-4D97-AF65-F5344CB8AC3E}">
        <p14:creationId xmlns:p14="http://schemas.microsoft.com/office/powerpoint/2010/main" val="3960710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4767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Arial" panose="020B0604020202020204" pitchFamily="34" charset="0"/>
              <a:buChar char="•"/>
            </a:pPr>
            <a:r>
              <a:rPr lang="en-US" b="1" dirty="0"/>
              <a:t>If Powell drops below certain levels and the Upper Basin is unable to deliver full requirement, a compact curtailment would be instituted.</a:t>
            </a:r>
          </a:p>
          <a:p>
            <a:endParaRPr lang="en-US" b="1" dirty="0"/>
          </a:p>
          <a:p>
            <a:pPr marL="349415" indent="-349415">
              <a:buFont typeface="Arial" panose="020B0604020202020204" pitchFamily="34" charset="0"/>
              <a:buChar char="•"/>
            </a:pPr>
            <a:r>
              <a:rPr lang="en-US" b="1" dirty="0"/>
              <a:t>The Upper Basin’s water deliveries would have to be created by curtailing (turning off) post-1922 rights.</a:t>
            </a:r>
          </a:p>
          <a:p>
            <a:endParaRPr lang="en-US" b="1" dirty="0"/>
          </a:p>
          <a:p>
            <a:pPr marL="349415" indent="-349415">
              <a:buFont typeface="Arial" panose="020B0604020202020204" pitchFamily="34" charset="0"/>
              <a:buChar char="•"/>
            </a:pPr>
            <a:r>
              <a:rPr lang="en-US" b="1" dirty="0"/>
              <a:t>Colorado's system of prior appropriation designates how curtailments are administered </a:t>
            </a:r>
            <a:r>
              <a:rPr lang="en-US" b="1" u="sng" dirty="0"/>
              <a:t>within the state.</a:t>
            </a:r>
            <a:r>
              <a:rPr lang="en-US" b="1" dirty="0"/>
              <a:t> But no such process exists in the circumstance of a Colorado River compact curtailment.</a:t>
            </a:r>
            <a:endParaRPr lang="en-US" b="1" u="sng" dirty="0"/>
          </a:p>
          <a:p>
            <a:endParaRPr lang="en-US" b="1" dirty="0"/>
          </a:p>
          <a:p>
            <a:pPr marL="349415" indent="-349415">
              <a:buFont typeface="Arial" panose="020B0604020202020204" pitchFamily="34" charset="0"/>
              <a:buChar char="•"/>
            </a:pPr>
            <a:r>
              <a:rPr lang="en-US" b="1" dirty="0"/>
              <a:t>Crisis situation: Potential for statewide legal and economic chaos. Uncertainty is certain.</a:t>
            </a:r>
          </a:p>
          <a:p>
            <a:endParaRPr lang="en-US" dirty="0"/>
          </a:p>
          <a:p>
            <a:endParaRPr lang="en-US" dirty="0"/>
          </a:p>
          <a:p>
            <a:endParaRPr lang="en-US" dirty="0"/>
          </a:p>
          <a:p>
            <a:r>
              <a:rPr lang="en-US" dirty="0"/>
              <a:t>So</a:t>
            </a:r>
            <a:r>
              <a:rPr lang="en-US" baseline="0" dirty="0"/>
              <a:t> what is the Colorado River District doing about this. For one, it is participating in efforts to plan for continued below average hydrology. In fact, our experience now might be the new normal.</a:t>
            </a:r>
          </a:p>
          <a:p>
            <a:r>
              <a:rPr lang="en-US" baseline="0" dirty="0"/>
              <a:t>The Lower Basin is working on a plan to cut up to 1.2 maf of use. The Lower Basin is has for a long time been fully using its compact allocations.</a:t>
            </a:r>
          </a:p>
          <a:p>
            <a:r>
              <a:rPr lang="en-US" baseline="0" dirty="0"/>
              <a:t>The Upper Basin has not been using its full amount, a full amount that Mother Nature has rarely granted.</a:t>
            </a:r>
          </a:p>
          <a:p>
            <a:r>
              <a:rPr lang="en-US" baseline="0" dirty="0"/>
              <a:t>In the Upper Basin we are looking at cloud seeding, phreatophyte eradication, redeployment of stored water in the </a:t>
            </a:r>
            <a:r>
              <a:rPr lang="en-US" baseline="0" dirty="0" err="1"/>
              <a:t>Aspinal</a:t>
            </a:r>
            <a:r>
              <a:rPr lang="en-US" baseline="0" dirty="0"/>
              <a:t>, Navajo and Flaming Gorge reservoirs – AND, what will be most controversial: demand management.</a:t>
            </a:r>
          </a:p>
          <a:p>
            <a:endParaRPr lang="en-US" dirty="0"/>
          </a:p>
          <a:p>
            <a:pPr defTabSz="931774">
              <a:defRPr/>
            </a:pPr>
            <a:r>
              <a:rPr lang="en-US" b="1" u="none" baseline="0" dirty="0">
                <a:cs typeface="Arial" panose="020B0604020202020204" pitchFamily="34" charset="0"/>
              </a:rPr>
              <a:t>Agricultural Water Rights Must Remain in Local Ownership.</a:t>
            </a:r>
            <a:endParaRPr lang="en-US" b="1" u="sng"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562D768-12F1-4897-9D7A-14112F56E886}" type="slidenum">
              <a:rPr lang="en-US" smtClean="0">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299697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62D768-12F1-4897-9D7A-14112F56E886}"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28800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8716713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04800" y="1600203"/>
            <a:ext cx="1158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6681883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70472041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63882442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76923651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33019201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4645447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58164935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04800" y="1600203"/>
            <a:ext cx="1158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10273416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34843879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06985253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307327256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304800" y="1600203"/>
            <a:ext cx="1158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247646312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174002449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333718827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4051508895"/>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640172067"/>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356395745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278617456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3687126269"/>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349930177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1C416D7-3918-476E-8C98-072A13B17988}" type="datetimeFigureOut">
              <a:rPr lang="en-US" smtClean="0"/>
              <a:t>2/13/2020</a:t>
            </a:fld>
            <a:endParaRPr lang="en-US"/>
          </a:p>
        </p:txBody>
      </p:sp>
    </p:spTree>
    <p:extLst>
      <p:ext uri="{BB962C8B-B14F-4D97-AF65-F5344CB8AC3E}">
        <p14:creationId xmlns:p14="http://schemas.microsoft.com/office/powerpoint/2010/main" val="187403014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D6794"/>
            </a:gs>
            <a:gs pos="100000">
              <a:srgbClr val="073B55"/>
            </a:gs>
          </a:gsLst>
          <a:lin ang="5400000" scaled="1"/>
          <a:tileRect/>
        </a:gra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304800" y="274638"/>
            <a:ext cx="1158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40995" name="Rectangle 3"/>
          <p:cNvSpPr>
            <a:spLocks noGrp="1" noChangeArrowheads="1"/>
          </p:cNvSpPr>
          <p:nvPr>
            <p:ph type="body" idx="1"/>
          </p:nvPr>
        </p:nvSpPr>
        <p:spPr bwMode="auto">
          <a:xfrm>
            <a:off x="304800" y="1600203"/>
            <a:ext cx="1158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09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defRPr sz="1400" b="0">
                <a:solidFill>
                  <a:schemeClr val="tx1"/>
                </a:solidFill>
                <a:latin typeface="+mn-lt"/>
              </a:defRPr>
            </a:lvl1pPr>
          </a:lstStyle>
          <a:p>
            <a:endParaRPr lang="en-US" dirty="0"/>
          </a:p>
        </p:txBody>
      </p:sp>
      <p:pic>
        <p:nvPicPr>
          <p:cNvPr id="5" name="Picture 4">
            <a:extLst>
              <a:ext uri="{FF2B5EF4-FFF2-40B4-BE49-F238E27FC236}">
                <a16:creationId xmlns:a16="http://schemas.microsoft.com/office/drawing/2014/main" id="{5F32C6DC-2783-1B4B-9A2D-DAF9AED369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1304" y="6208465"/>
            <a:ext cx="2622550" cy="549769"/>
          </a:xfrm>
          <a:prstGeom prst="rect">
            <a:avLst/>
          </a:prstGeom>
        </p:spPr>
      </p:pic>
    </p:spTree>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p:fade/>
  </p:transition>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D6794"/>
            </a:gs>
            <a:gs pos="100000">
              <a:srgbClr val="073B55"/>
            </a:gs>
          </a:gsLst>
          <a:lin ang="5400000" scaled="1"/>
          <a:tileRect/>
        </a:gra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304800" y="274638"/>
            <a:ext cx="1158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40995" name="Rectangle 3"/>
          <p:cNvSpPr>
            <a:spLocks noGrp="1" noChangeArrowheads="1"/>
          </p:cNvSpPr>
          <p:nvPr>
            <p:ph type="body" idx="1"/>
          </p:nvPr>
        </p:nvSpPr>
        <p:spPr bwMode="auto">
          <a:xfrm>
            <a:off x="304800" y="1600203"/>
            <a:ext cx="1158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09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defRPr sz="1400" b="0">
                <a:solidFill>
                  <a:schemeClr val="tx1"/>
                </a:solidFill>
                <a:latin typeface="+mn-lt"/>
              </a:defRPr>
            </a:lvl1pPr>
          </a:lstStyle>
          <a:p>
            <a:endParaRPr lang="en-US" dirty="0">
              <a:solidFill>
                <a:srgbClr val="FFFFFF"/>
              </a:solidFill>
            </a:endParaRPr>
          </a:p>
        </p:txBody>
      </p:sp>
      <p:pic>
        <p:nvPicPr>
          <p:cNvPr id="21" name="Picture 20">
            <a:extLst>
              <a:ext uri="{FF2B5EF4-FFF2-40B4-BE49-F238E27FC236}">
                <a16:creationId xmlns:a16="http://schemas.microsoft.com/office/drawing/2014/main" id="{4347A1AE-973B-1D4F-9191-03FD03405C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0693009"/>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spd="slow">
    <p:fade/>
  </p:transition>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10000"/>
          </a:schemeClr>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304800" y="274638"/>
            <a:ext cx="1158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40995" name="Rectangle 3"/>
          <p:cNvSpPr>
            <a:spLocks noGrp="1" noChangeArrowheads="1"/>
          </p:cNvSpPr>
          <p:nvPr>
            <p:ph type="body" idx="1"/>
          </p:nvPr>
        </p:nvSpPr>
        <p:spPr bwMode="auto">
          <a:xfrm>
            <a:off x="304800" y="1600203"/>
            <a:ext cx="115824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09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defRPr sz="1400" b="0">
                <a:solidFill>
                  <a:schemeClr val="tx1"/>
                </a:solidFill>
                <a:latin typeface="+mn-lt"/>
              </a:defRPr>
            </a:lvl1pPr>
          </a:lstStyle>
          <a:p>
            <a:fld id="{21C416D7-3918-476E-8C98-072A13B17988}" type="datetimeFigureOut">
              <a:rPr lang="en-US" smtClean="0"/>
              <a:t>2/13/2020</a:t>
            </a:fld>
            <a:endParaRPr lang="en-US"/>
          </a:p>
        </p:txBody>
      </p:sp>
      <p:pic>
        <p:nvPicPr>
          <p:cNvPr id="9" name="Picture 8">
            <a:extLst>
              <a:ext uri="{FF2B5EF4-FFF2-40B4-BE49-F238E27FC236}">
                <a16:creationId xmlns:a16="http://schemas.microsoft.com/office/drawing/2014/main" id="{7810B060-FF0F-5F45-819F-A8B1A8BBD9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9499508"/>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fade/>
  </p:transition>
  <p:txStyles>
    <p:title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tx1"/>
          </a:solidFill>
          <a:latin typeface="+mn-lt"/>
        </a:defRPr>
      </a:lvl2pPr>
      <a:lvl3pPr marL="1143000" indent="-228600" algn="l" rtl="0" eaLnBrk="1" fontAlgn="base" hangingPunct="1">
        <a:spcBef>
          <a:spcPct val="20000"/>
        </a:spcBef>
        <a:spcAft>
          <a:spcPct val="0"/>
        </a:spcAft>
        <a:buChar char="•"/>
        <a:defRPr sz="2400" b="1">
          <a:solidFill>
            <a:schemeClr val="tx1"/>
          </a:solidFill>
          <a:latin typeface="+mn-lt"/>
        </a:defRPr>
      </a:lvl3pPr>
      <a:lvl4pPr marL="1600200" indent="-228600" algn="l" rtl="0" eaLnBrk="1" fontAlgn="base" hangingPunct="1">
        <a:spcBef>
          <a:spcPct val="20000"/>
        </a:spcBef>
        <a:spcAft>
          <a:spcPct val="0"/>
        </a:spcAft>
        <a:buChar char="–"/>
        <a:defRPr sz="2000" b="1">
          <a:solidFill>
            <a:schemeClr val="tx1"/>
          </a:solidFill>
          <a:latin typeface="+mn-lt"/>
        </a:defRPr>
      </a:lvl4pPr>
      <a:lvl5pPr marL="2057400" indent="-228600" algn="l" rtl="0" eaLnBrk="1" fontAlgn="base" hangingPunct="1">
        <a:spcBef>
          <a:spcPct val="20000"/>
        </a:spcBef>
        <a:spcAft>
          <a:spcPct val="0"/>
        </a:spcAft>
        <a:buChar char="»"/>
        <a:defRPr sz="2000" b="1">
          <a:solidFill>
            <a:schemeClr val="tx1"/>
          </a:solidFill>
          <a:latin typeface="+mn-l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a.colorado.edu/" TargetMode="Externa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D759-87FC-4B48-A558-40057F4A750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507D280-85E7-4BF2-BDD1-00AD292A6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12192000" cy="8119980"/>
          </a:xfrm>
          <a:prstGeom prst="rect">
            <a:avLst/>
          </a:prstGeom>
        </p:spPr>
      </p:pic>
      <p:pic>
        <p:nvPicPr>
          <p:cNvPr id="12" name="Picture 11">
            <a:extLst>
              <a:ext uri="{FF2B5EF4-FFF2-40B4-BE49-F238E27FC236}">
                <a16:creationId xmlns:a16="http://schemas.microsoft.com/office/drawing/2014/main" id="{C7C3D8EF-2F45-4147-9067-2B1C69C1B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83" y="4967537"/>
            <a:ext cx="8442007" cy="1935854"/>
          </a:xfrm>
          <a:prstGeom prst="rect">
            <a:avLst/>
          </a:prstGeom>
        </p:spPr>
      </p:pic>
      <p:sp>
        <p:nvSpPr>
          <p:cNvPr id="13" name="TextBox 12">
            <a:extLst>
              <a:ext uri="{FF2B5EF4-FFF2-40B4-BE49-F238E27FC236}">
                <a16:creationId xmlns:a16="http://schemas.microsoft.com/office/drawing/2014/main" id="{D4E6E3F5-4B45-4CD6-9192-BD54D4F6204C}"/>
              </a:ext>
            </a:extLst>
          </p:cNvPr>
          <p:cNvSpPr txBox="1"/>
          <p:nvPr/>
        </p:nvSpPr>
        <p:spPr>
          <a:xfrm>
            <a:off x="1300123" y="20848"/>
            <a:ext cx="9591753" cy="132343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3366">
                    <a:lumMod val="50000"/>
                  </a:srgbClr>
                </a:solidFill>
                <a:effectLst/>
                <a:uLnTx/>
                <a:uFillTx/>
                <a:latin typeface="Arial"/>
                <a:ea typeface="+mn-ea"/>
                <a:cs typeface="+mn-cs"/>
              </a:rPr>
              <a:t>Protecting Western Slope Water in Times of Uncertainty</a:t>
            </a:r>
          </a:p>
        </p:txBody>
      </p:sp>
      <p:sp>
        <p:nvSpPr>
          <p:cNvPr id="14" name="TextBox 13">
            <a:extLst>
              <a:ext uri="{FF2B5EF4-FFF2-40B4-BE49-F238E27FC236}">
                <a16:creationId xmlns:a16="http://schemas.microsoft.com/office/drawing/2014/main" id="{01723DF4-0A55-4660-A4CE-10FF5FF3A309}"/>
              </a:ext>
            </a:extLst>
          </p:cNvPr>
          <p:cNvSpPr txBox="1"/>
          <p:nvPr/>
        </p:nvSpPr>
        <p:spPr>
          <a:xfrm>
            <a:off x="2971800" y="1305689"/>
            <a:ext cx="8749543"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66">
                    <a:lumMod val="50000"/>
                  </a:srgbClr>
                </a:solidFill>
                <a:effectLst/>
                <a:uLnTx/>
                <a:uFillTx/>
                <a:latin typeface="Arial"/>
                <a:ea typeface="+mn-ea"/>
                <a:cs typeface="+mn-cs"/>
              </a:rPr>
              <a:t>Andy Mueller, General Manager</a:t>
            </a:r>
          </a:p>
        </p:txBody>
      </p:sp>
    </p:spTree>
    <p:extLst>
      <p:ext uri="{BB962C8B-B14F-4D97-AF65-F5344CB8AC3E}">
        <p14:creationId xmlns:p14="http://schemas.microsoft.com/office/powerpoint/2010/main" val="174156379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C2D5F-63C4-44F1-8E67-D4A50EBBACF9}"/>
              </a:ext>
            </a:extLst>
          </p:cNvPr>
          <p:cNvSpPr/>
          <p:nvPr/>
        </p:nvSpPr>
        <p:spPr bwMode="auto">
          <a:xfrm>
            <a:off x="3348763" y="165771"/>
            <a:ext cx="6629400" cy="6629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solidFill>
                <a:srgbClr val="CCCCFF"/>
              </a:solidFill>
              <a:effectLst/>
              <a:latin typeface="Rockwell" pitchFamily="18" charset="0"/>
            </a:endParaRPr>
          </a:p>
        </p:txBody>
      </p:sp>
      <p:pic>
        <p:nvPicPr>
          <p:cNvPr id="5" name="Picture 4">
            <a:extLst>
              <a:ext uri="{FF2B5EF4-FFF2-40B4-BE49-F238E27FC236}">
                <a16:creationId xmlns:a16="http://schemas.microsoft.com/office/drawing/2014/main" id="{A2682C0B-C690-4784-BCDD-C63BB832D92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71800" y="518794"/>
            <a:ext cx="6324600" cy="6324600"/>
          </a:xfrm>
          <a:prstGeom prst="rect">
            <a:avLst/>
          </a:prstGeom>
        </p:spPr>
      </p:pic>
      <p:sp>
        <p:nvSpPr>
          <p:cNvPr id="7" name="TextBox 6">
            <a:extLst>
              <a:ext uri="{FF2B5EF4-FFF2-40B4-BE49-F238E27FC236}">
                <a16:creationId xmlns:a16="http://schemas.microsoft.com/office/drawing/2014/main" id="{5199F46B-136C-4E88-9875-78961948B120}"/>
              </a:ext>
            </a:extLst>
          </p:cNvPr>
          <p:cNvSpPr txBox="1"/>
          <p:nvPr/>
        </p:nvSpPr>
        <p:spPr>
          <a:xfrm>
            <a:off x="6663463" y="5585348"/>
            <a:ext cx="1274708" cy="646331"/>
          </a:xfrm>
          <a:prstGeom prst="rect">
            <a:avLst/>
          </a:prstGeom>
          <a:noFill/>
        </p:spPr>
        <p:txBody>
          <a:bodyPr wrap="none" rtlCol="0">
            <a:spAutoFit/>
          </a:bodyPr>
          <a:lstStyle/>
          <a:p>
            <a:pPr>
              <a:spcBef>
                <a:spcPts val="0"/>
              </a:spcBef>
            </a:pPr>
            <a:r>
              <a:rPr lang="en-US" sz="1800" dirty="0">
                <a:solidFill>
                  <a:schemeClr val="tx1"/>
                </a:solidFill>
                <a:latin typeface="+mn-lt"/>
              </a:rPr>
              <a:t>Saguache</a:t>
            </a:r>
          </a:p>
          <a:p>
            <a:pPr>
              <a:spcBef>
                <a:spcPts val="0"/>
              </a:spcBef>
            </a:pPr>
            <a:r>
              <a:rPr lang="en-US" sz="1800" dirty="0">
                <a:solidFill>
                  <a:schemeClr val="tx1"/>
                </a:solidFill>
                <a:latin typeface="+mn-lt"/>
              </a:rPr>
              <a:t>1.4°F</a:t>
            </a:r>
          </a:p>
        </p:txBody>
      </p:sp>
      <p:sp>
        <p:nvSpPr>
          <p:cNvPr id="10" name="TextBox 9">
            <a:extLst>
              <a:ext uri="{FF2B5EF4-FFF2-40B4-BE49-F238E27FC236}">
                <a16:creationId xmlns:a16="http://schemas.microsoft.com/office/drawing/2014/main" id="{64E321A6-09EF-4A31-B178-10F6E96E88D8}"/>
              </a:ext>
            </a:extLst>
          </p:cNvPr>
          <p:cNvSpPr txBox="1"/>
          <p:nvPr/>
        </p:nvSpPr>
        <p:spPr>
          <a:xfrm>
            <a:off x="4930532" y="3157306"/>
            <a:ext cx="1056700" cy="646331"/>
          </a:xfrm>
          <a:prstGeom prst="rect">
            <a:avLst/>
          </a:prstGeom>
          <a:noFill/>
        </p:spPr>
        <p:txBody>
          <a:bodyPr wrap="none" rtlCol="0">
            <a:spAutoFit/>
          </a:bodyPr>
          <a:lstStyle/>
          <a:p>
            <a:pPr>
              <a:spcBef>
                <a:spcPts val="0"/>
              </a:spcBef>
            </a:pPr>
            <a:r>
              <a:rPr lang="en-US" sz="1800" dirty="0">
                <a:solidFill>
                  <a:schemeClr val="tx1"/>
                </a:solidFill>
                <a:latin typeface="+mn-lt"/>
              </a:rPr>
              <a:t>Garfield</a:t>
            </a:r>
          </a:p>
          <a:p>
            <a:pPr>
              <a:spcBef>
                <a:spcPts val="0"/>
              </a:spcBef>
            </a:pPr>
            <a:r>
              <a:rPr lang="en-US" sz="1800" dirty="0">
                <a:solidFill>
                  <a:schemeClr val="tx1"/>
                </a:solidFill>
                <a:latin typeface="+mn-lt"/>
              </a:rPr>
              <a:t>3.6°F</a:t>
            </a:r>
          </a:p>
        </p:txBody>
      </p:sp>
      <p:sp>
        <p:nvSpPr>
          <p:cNvPr id="11" name="TextBox 10">
            <a:extLst>
              <a:ext uri="{FF2B5EF4-FFF2-40B4-BE49-F238E27FC236}">
                <a16:creationId xmlns:a16="http://schemas.microsoft.com/office/drawing/2014/main" id="{D0578361-39E2-4B2C-8182-301351F050F7}"/>
              </a:ext>
            </a:extLst>
          </p:cNvPr>
          <p:cNvSpPr txBox="1"/>
          <p:nvPr/>
        </p:nvSpPr>
        <p:spPr>
          <a:xfrm>
            <a:off x="6931193" y="2933664"/>
            <a:ext cx="800219" cy="646331"/>
          </a:xfrm>
          <a:prstGeom prst="rect">
            <a:avLst/>
          </a:prstGeom>
          <a:noFill/>
        </p:spPr>
        <p:txBody>
          <a:bodyPr wrap="none" rtlCol="0">
            <a:spAutoFit/>
          </a:bodyPr>
          <a:lstStyle/>
          <a:p>
            <a:pPr>
              <a:spcBef>
                <a:spcPts val="0"/>
              </a:spcBef>
            </a:pPr>
            <a:r>
              <a:rPr lang="en-US" sz="1800" dirty="0">
                <a:solidFill>
                  <a:schemeClr val="tx1"/>
                </a:solidFill>
                <a:latin typeface="+mn-lt"/>
              </a:rPr>
              <a:t>Eagle</a:t>
            </a:r>
          </a:p>
          <a:p>
            <a:pPr>
              <a:spcBef>
                <a:spcPts val="0"/>
              </a:spcBef>
            </a:pPr>
            <a:r>
              <a:rPr lang="en-US" sz="1800" dirty="0">
                <a:solidFill>
                  <a:schemeClr val="tx1"/>
                </a:solidFill>
                <a:latin typeface="+mn-lt"/>
              </a:rPr>
              <a:t>2.2°F</a:t>
            </a:r>
          </a:p>
        </p:txBody>
      </p:sp>
      <p:sp>
        <p:nvSpPr>
          <p:cNvPr id="12" name="TextBox 11">
            <a:extLst>
              <a:ext uri="{FF2B5EF4-FFF2-40B4-BE49-F238E27FC236}">
                <a16:creationId xmlns:a16="http://schemas.microsoft.com/office/drawing/2014/main" id="{877384FA-21E7-47B0-B8DA-EA54ACB9AEC7}"/>
              </a:ext>
            </a:extLst>
          </p:cNvPr>
          <p:cNvSpPr txBox="1"/>
          <p:nvPr/>
        </p:nvSpPr>
        <p:spPr>
          <a:xfrm>
            <a:off x="7790426" y="3169036"/>
            <a:ext cx="1031051" cy="646331"/>
          </a:xfrm>
          <a:prstGeom prst="rect">
            <a:avLst/>
          </a:prstGeom>
          <a:noFill/>
        </p:spPr>
        <p:txBody>
          <a:bodyPr wrap="none" rtlCol="0">
            <a:spAutoFit/>
          </a:bodyPr>
          <a:lstStyle/>
          <a:p>
            <a:pPr>
              <a:spcBef>
                <a:spcPts val="0"/>
              </a:spcBef>
            </a:pPr>
            <a:r>
              <a:rPr lang="en-US" sz="1800" dirty="0">
                <a:solidFill>
                  <a:schemeClr val="tx1"/>
                </a:solidFill>
                <a:latin typeface="+mn-lt"/>
              </a:rPr>
              <a:t>Summit</a:t>
            </a:r>
          </a:p>
          <a:p>
            <a:pPr>
              <a:spcBef>
                <a:spcPts val="0"/>
              </a:spcBef>
            </a:pPr>
            <a:r>
              <a:rPr lang="en-US" sz="1800" dirty="0">
                <a:solidFill>
                  <a:schemeClr val="tx1"/>
                </a:solidFill>
                <a:latin typeface="+mn-lt"/>
              </a:rPr>
              <a:t>1.9°F</a:t>
            </a:r>
          </a:p>
        </p:txBody>
      </p:sp>
      <p:sp>
        <p:nvSpPr>
          <p:cNvPr id="13" name="TextBox 12">
            <a:extLst>
              <a:ext uri="{FF2B5EF4-FFF2-40B4-BE49-F238E27FC236}">
                <a16:creationId xmlns:a16="http://schemas.microsoft.com/office/drawing/2014/main" id="{3B4B8D2F-8C39-4B7F-9E43-6961CC5D03A6}"/>
              </a:ext>
            </a:extLst>
          </p:cNvPr>
          <p:cNvSpPr txBox="1"/>
          <p:nvPr/>
        </p:nvSpPr>
        <p:spPr>
          <a:xfrm>
            <a:off x="7793094" y="2084694"/>
            <a:ext cx="864339" cy="646331"/>
          </a:xfrm>
          <a:prstGeom prst="rect">
            <a:avLst/>
          </a:prstGeom>
          <a:noFill/>
        </p:spPr>
        <p:txBody>
          <a:bodyPr wrap="none" rtlCol="0">
            <a:spAutoFit/>
          </a:bodyPr>
          <a:lstStyle/>
          <a:p>
            <a:pPr>
              <a:spcBef>
                <a:spcPts val="0"/>
              </a:spcBef>
            </a:pPr>
            <a:r>
              <a:rPr lang="en-US" sz="1800" dirty="0">
                <a:solidFill>
                  <a:schemeClr val="tx1"/>
                </a:solidFill>
                <a:latin typeface="+mn-lt"/>
              </a:rPr>
              <a:t>Grand</a:t>
            </a:r>
          </a:p>
          <a:p>
            <a:pPr>
              <a:spcBef>
                <a:spcPts val="0"/>
              </a:spcBef>
            </a:pPr>
            <a:r>
              <a:rPr lang="en-US" sz="1800" dirty="0">
                <a:solidFill>
                  <a:schemeClr val="tx1"/>
                </a:solidFill>
                <a:latin typeface="+mn-lt"/>
              </a:rPr>
              <a:t>2.3°F</a:t>
            </a:r>
          </a:p>
        </p:txBody>
      </p:sp>
      <p:sp>
        <p:nvSpPr>
          <p:cNvPr id="14" name="TextBox 13">
            <a:extLst>
              <a:ext uri="{FF2B5EF4-FFF2-40B4-BE49-F238E27FC236}">
                <a16:creationId xmlns:a16="http://schemas.microsoft.com/office/drawing/2014/main" id="{AEFFC986-E97A-4C2A-9342-2F2359C06763}"/>
              </a:ext>
            </a:extLst>
          </p:cNvPr>
          <p:cNvSpPr txBox="1"/>
          <p:nvPr/>
        </p:nvSpPr>
        <p:spPr>
          <a:xfrm>
            <a:off x="6537496" y="1101487"/>
            <a:ext cx="787395" cy="646331"/>
          </a:xfrm>
          <a:prstGeom prst="rect">
            <a:avLst/>
          </a:prstGeom>
          <a:noFill/>
        </p:spPr>
        <p:txBody>
          <a:bodyPr wrap="none" rtlCol="0">
            <a:spAutoFit/>
          </a:bodyPr>
          <a:lstStyle/>
          <a:p>
            <a:pPr>
              <a:spcBef>
                <a:spcPts val="0"/>
              </a:spcBef>
            </a:pPr>
            <a:r>
              <a:rPr lang="en-US" sz="1800" dirty="0">
                <a:solidFill>
                  <a:schemeClr val="tx1"/>
                </a:solidFill>
                <a:latin typeface="+mn-lt"/>
              </a:rPr>
              <a:t>Routt</a:t>
            </a:r>
          </a:p>
          <a:p>
            <a:pPr>
              <a:spcBef>
                <a:spcPts val="0"/>
              </a:spcBef>
            </a:pPr>
            <a:r>
              <a:rPr lang="en-US" sz="1800" dirty="0">
                <a:solidFill>
                  <a:schemeClr val="tx1"/>
                </a:solidFill>
                <a:latin typeface="+mn-lt"/>
              </a:rPr>
              <a:t>2.8°F</a:t>
            </a:r>
          </a:p>
        </p:txBody>
      </p:sp>
      <p:sp>
        <p:nvSpPr>
          <p:cNvPr id="15" name="TextBox 14">
            <a:extLst>
              <a:ext uri="{FF2B5EF4-FFF2-40B4-BE49-F238E27FC236}">
                <a16:creationId xmlns:a16="http://schemas.microsoft.com/office/drawing/2014/main" id="{3DB58215-2AB6-4FE4-8084-AB99ABFF18A4}"/>
              </a:ext>
            </a:extLst>
          </p:cNvPr>
          <p:cNvSpPr txBox="1"/>
          <p:nvPr/>
        </p:nvSpPr>
        <p:spPr>
          <a:xfrm>
            <a:off x="5992046" y="4784485"/>
            <a:ext cx="1274708" cy="646331"/>
          </a:xfrm>
          <a:prstGeom prst="rect">
            <a:avLst/>
          </a:prstGeom>
          <a:noFill/>
        </p:spPr>
        <p:txBody>
          <a:bodyPr wrap="none" rtlCol="0">
            <a:spAutoFit/>
          </a:bodyPr>
          <a:lstStyle/>
          <a:p>
            <a:pPr>
              <a:spcBef>
                <a:spcPts val="0"/>
              </a:spcBef>
            </a:pPr>
            <a:r>
              <a:rPr lang="en-US" sz="1800" dirty="0">
                <a:solidFill>
                  <a:schemeClr val="tx1"/>
                </a:solidFill>
                <a:latin typeface="+mn-lt"/>
              </a:rPr>
              <a:t>Gunnison</a:t>
            </a:r>
          </a:p>
          <a:p>
            <a:pPr>
              <a:spcBef>
                <a:spcPts val="0"/>
              </a:spcBef>
            </a:pPr>
            <a:r>
              <a:rPr lang="en-US" sz="1800" dirty="0">
                <a:solidFill>
                  <a:schemeClr val="tx1"/>
                </a:solidFill>
                <a:latin typeface="+mn-lt"/>
              </a:rPr>
              <a:t>2.7°F</a:t>
            </a:r>
          </a:p>
        </p:txBody>
      </p:sp>
      <p:sp>
        <p:nvSpPr>
          <p:cNvPr id="16" name="TextBox 15">
            <a:extLst>
              <a:ext uri="{FF2B5EF4-FFF2-40B4-BE49-F238E27FC236}">
                <a16:creationId xmlns:a16="http://schemas.microsoft.com/office/drawing/2014/main" id="{D94E8A5F-9626-458B-A47E-94E5BED71DBF}"/>
              </a:ext>
            </a:extLst>
          </p:cNvPr>
          <p:cNvSpPr txBox="1"/>
          <p:nvPr/>
        </p:nvSpPr>
        <p:spPr>
          <a:xfrm>
            <a:off x="6698104" y="3818766"/>
            <a:ext cx="813043" cy="646331"/>
          </a:xfrm>
          <a:prstGeom prst="rect">
            <a:avLst/>
          </a:prstGeom>
          <a:noFill/>
        </p:spPr>
        <p:txBody>
          <a:bodyPr wrap="none" rtlCol="0">
            <a:spAutoFit/>
          </a:bodyPr>
          <a:lstStyle/>
          <a:p>
            <a:pPr>
              <a:spcBef>
                <a:spcPts val="0"/>
              </a:spcBef>
            </a:pPr>
            <a:r>
              <a:rPr lang="en-US" sz="1800" dirty="0">
                <a:solidFill>
                  <a:schemeClr val="tx1"/>
                </a:solidFill>
                <a:latin typeface="+mn-lt"/>
              </a:rPr>
              <a:t>Pitkin</a:t>
            </a:r>
          </a:p>
          <a:p>
            <a:pPr>
              <a:spcBef>
                <a:spcPts val="0"/>
              </a:spcBef>
            </a:pPr>
            <a:r>
              <a:rPr lang="en-US" sz="1800" dirty="0">
                <a:solidFill>
                  <a:schemeClr val="tx1"/>
                </a:solidFill>
                <a:latin typeface="+mn-lt"/>
              </a:rPr>
              <a:t>2.3°F</a:t>
            </a:r>
          </a:p>
        </p:txBody>
      </p:sp>
      <p:sp>
        <p:nvSpPr>
          <p:cNvPr id="17" name="TextBox 16">
            <a:extLst>
              <a:ext uri="{FF2B5EF4-FFF2-40B4-BE49-F238E27FC236}">
                <a16:creationId xmlns:a16="http://schemas.microsoft.com/office/drawing/2014/main" id="{55E4CA72-CE13-42F9-BD3E-898A70257C4F}"/>
              </a:ext>
            </a:extLst>
          </p:cNvPr>
          <p:cNvSpPr txBox="1"/>
          <p:nvPr/>
        </p:nvSpPr>
        <p:spPr>
          <a:xfrm>
            <a:off x="5246800" y="5780308"/>
            <a:ext cx="851515" cy="646331"/>
          </a:xfrm>
          <a:prstGeom prst="rect">
            <a:avLst/>
          </a:prstGeom>
          <a:noFill/>
        </p:spPr>
        <p:txBody>
          <a:bodyPr wrap="none" rtlCol="0">
            <a:spAutoFit/>
          </a:bodyPr>
          <a:lstStyle/>
          <a:p>
            <a:pPr>
              <a:spcBef>
                <a:spcPts val="0"/>
              </a:spcBef>
            </a:pPr>
            <a:r>
              <a:rPr lang="en-US" sz="1800" dirty="0">
                <a:solidFill>
                  <a:schemeClr val="tx1"/>
                </a:solidFill>
                <a:latin typeface="+mn-lt"/>
              </a:rPr>
              <a:t>Ouray</a:t>
            </a:r>
          </a:p>
          <a:p>
            <a:pPr>
              <a:spcBef>
                <a:spcPts val="0"/>
              </a:spcBef>
            </a:pPr>
            <a:r>
              <a:rPr lang="en-US" sz="1800" dirty="0">
                <a:solidFill>
                  <a:schemeClr val="tx1"/>
                </a:solidFill>
                <a:latin typeface="+mn-lt"/>
              </a:rPr>
              <a:t>4.2°F</a:t>
            </a:r>
          </a:p>
        </p:txBody>
      </p:sp>
      <p:sp>
        <p:nvSpPr>
          <p:cNvPr id="18" name="TextBox 17">
            <a:extLst>
              <a:ext uri="{FF2B5EF4-FFF2-40B4-BE49-F238E27FC236}">
                <a16:creationId xmlns:a16="http://schemas.microsoft.com/office/drawing/2014/main" id="{1B329960-F7EA-4597-84B5-63A2948F635E}"/>
              </a:ext>
            </a:extLst>
          </p:cNvPr>
          <p:cNvSpPr txBox="1"/>
          <p:nvPr/>
        </p:nvSpPr>
        <p:spPr>
          <a:xfrm>
            <a:off x="4791875" y="5079431"/>
            <a:ext cx="1223412" cy="646331"/>
          </a:xfrm>
          <a:prstGeom prst="rect">
            <a:avLst/>
          </a:prstGeom>
          <a:noFill/>
        </p:spPr>
        <p:txBody>
          <a:bodyPr wrap="none" rtlCol="0">
            <a:spAutoFit/>
          </a:bodyPr>
          <a:lstStyle/>
          <a:p>
            <a:pPr>
              <a:spcBef>
                <a:spcPts val="0"/>
              </a:spcBef>
            </a:pPr>
            <a:r>
              <a:rPr lang="en-US" sz="1800" dirty="0">
                <a:solidFill>
                  <a:schemeClr val="tx1"/>
                </a:solidFill>
                <a:latin typeface="+mn-lt"/>
              </a:rPr>
              <a:t>Montrose</a:t>
            </a:r>
          </a:p>
          <a:p>
            <a:pPr>
              <a:spcBef>
                <a:spcPts val="0"/>
              </a:spcBef>
            </a:pPr>
            <a:r>
              <a:rPr lang="en-US" sz="1800" dirty="0">
                <a:solidFill>
                  <a:schemeClr val="tx1"/>
                </a:solidFill>
                <a:latin typeface="+mn-lt"/>
              </a:rPr>
              <a:t>4.3°F</a:t>
            </a:r>
          </a:p>
        </p:txBody>
      </p:sp>
      <p:sp>
        <p:nvSpPr>
          <p:cNvPr id="19" name="TextBox 18">
            <a:extLst>
              <a:ext uri="{FF2B5EF4-FFF2-40B4-BE49-F238E27FC236}">
                <a16:creationId xmlns:a16="http://schemas.microsoft.com/office/drawing/2014/main" id="{7D95F98F-1856-4BD3-A390-678C37C87622}"/>
              </a:ext>
            </a:extLst>
          </p:cNvPr>
          <p:cNvSpPr txBox="1"/>
          <p:nvPr/>
        </p:nvSpPr>
        <p:spPr>
          <a:xfrm>
            <a:off x="5238309" y="4476295"/>
            <a:ext cx="748923" cy="646331"/>
          </a:xfrm>
          <a:prstGeom prst="rect">
            <a:avLst/>
          </a:prstGeom>
          <a:noFill/>
        </p:spPr>
        <p:txBody>
          <a:bodyPr wrap="none" rtlCol="0">
            <a:spAutoFit/>
          </a:bodyPr>
          <a:lstStyle/>
          <a:p>
            <a:pPr>
              <a:spcBef>
                <a:spcPts val="0"/>
              </a:spcBef>
            </a:pPr>
            <a:r>
              <a:rPr lang="en-US" sz="1800" dirty="0">
                <a:solidFill>
                  <a:schemeClr val="tx1"/>
                </a:solidFill>
                <a:latin typeface="+mn-lt"/>
              </a:rPr>
              <a:t>Delta</a:t>
            </a:r>
          </a:p>
          <a:p>
            <a:pPr>
              <a:spcBef>
                <a:spcPts val="0"/>
              </a:spcBef>
            </a:pPr>
            <a:r>
              <a:rPr lang="en-US" sz="1800" dirty="0">
                <a:solidFill>
                  <a:schemeClr val="tx1"/>
                </a:solidFill>
                <a:latin typeface="+mn-lt"/>
              </a:rPr>
              <a:t>3.9°F</a:t>
            </a:r>
          </a:p>
        </p:txBody>
      </p:sp>
      <p:sp>
        <p:nvSpPr>
          <p:cNvPr id="20" name="TextBox 19">
            <a:extLst>
              <a:ext uri="{FF2B5EF4-FFF2-40B4-BE49-F238E27FC236}">
                <a16:creationId xmlns:a16="http://schemas.microsoft.com/office/drawing/2014/main" id="{D72CAD84-91E4-4F1C-910B-87596E4F7B7C}"/>
              </a:ext>
            </a:extLst>
          </p:cNvPr>
          <p:cNvSpPr txBox="1"/>
          <p:nvPr/>
        </p:nvSpPr>
        <p:spPr>
          <a:xfrm>
            <a:off x="4010674" y="4141932"/>
            <a:ext cx="761747" cy="646331"/>
          </a:xfrm>
          <a:prstGeom prst="rect">
            <a:avLst/>
          </a:prstGeom>
          <a:noFill/>
        </p:spPr>
        <p:txBody>
          <a:bodyPr wrap="none" rtlCol="0">
            <a:spAutoFit/>
          </a:bodyPr>
          <a:lstStyle/>
          <a:p>
            <a:pPr>
              <a:spcBef>
                <a:spcPts val="0"/>
              </a:spcBef>
            </a:pPr>
            <a:r>
              <a:rPr lang="en-US" sz="1800" dirty="0">
                <a:solidFill>
                  <a:schemeClr val="tx1"/>
                </a:solidFill>
                <a:latin typeface="+mn-lt"/>
              </a:rPr>
              <a:t>Mesa</a:t>
            </a:r>
          </a:p>
          <a:p>
            <a:pPr>
              <a:spcBef>
                <a:spcPts val="0"/>
              </a:spcBef>
            </a:pPr>
            <a:r>
              <a:rPr lang="en-US" sz="1800" dirty="0">
                <a:solidFill>
                  <a:schemeClr val="tx1"/>
                </a:solidFill>
                <a:latin typeface="+mn-lt"/>
              </a:rPr>
              <a:t>4.2°F</a:t>
            </a:r>
          </a:p>
        </p:txBody>
      </p:sp>
      <p:sp>
        <p:nvSpPr>
          <p:cNvPr id="21" name="TextBox 20">
            <a:extLst>
              <a:ext uri="{FF2B5EF4-FFF2-40B4-BE49-F238E27FC236}">
                <a16:creationId xmlns:a16="http://schemas.microsoft.com/office/drawing/2014/main" id="{9A9D126A-C9F3-4F91-A0A6-7F8208F7D9AA}"/>
              </a:ext>
            </a:extLst>
          </p:cNvPr>
          <p:cNvSpPr txBox="1"/>
          <p:nvPr/>
        </p:nvSpPr>
        <p:spPr>
          <a:xfrm>
            <a:off x="5910984" y="5972846"/>
            <a:ext cx="1146468" cy="646331"/>
          </a:xfrm>
          <a:prstGeom prst="rect">
            <a:avLst/>
          </a:prstGeom>
          <a:noFill/>
        </p:spPr>
        <p:txBody>
          <a:bodyPr wrap="none" rtlCol="0">
            <a:spAutoFit/>
          </a:bodyPr>
          <a:lstStyle/>
          <a:p>
            <a:pPr>
              <a:spcBef>
                <a:spcPts val="0"/>
              </a:spcBef>
            </a:pPr>
            <a:r>
              <a:rPr lang="en-US" sz="1800" dirty="0">
                <a:solidFill>
                  <a:schemeClr val="tx1"/>
                </a:solidFill>
                <a:latin typeface="+mn-lt"/>
              </a:rPr>
              <a:t>Hinsdale</a:t>
            </a:r>
          </a:p>
          <a:p>
            <a:pPr>
              <a:spcBef>
                <a:spcPts val="0"/>
              </a:spcBef>
            </a:pPr>
            <a:r>
              <a:rPr lang="en-US" sz="1800" dirty="0">
                <a:solidFill>
                  <a:schemeClr val="tx1"/>
                </a:solidFill>
                <a:latin typeface="+mn-lt"/>
              </a:rPr>
              <a:t>3.1°F</a:t>
            </a:r>
          </a:p>
        </p:txBody>
      </p:sp>
      <p:sp>
        <p:nvSpPr>
          <p:cNvPr id="22" name="TextBox 21">
            <a:extLst>
              <a:ext uri="{FF2B5EF4-FFF2-40B4-BE49-F238E27FC236}">
                <a16:creationId xmlns:a16="http://schemas.microsoft.com/office/drawing/2014/main" id="{A8BD82EE-B9D8-4197-8D8D-1B511A74AD7D}"/>
              </a:ext>
            </a:extLst>
          </p:cNvPr>
          <p:cNvSpPr txBox="1"/>
          <p:nvPr/>
        </p:nvSpPr>
        <p:spPr>
          <a:xfrm>
            <a:off x="4554953" y="1036482"/>
            <a:ext cx="936474" cy="646331"/>
          </a:xfrm>
          <a:prstGeom prst="rect">
            <a:avLst/>
          </a:prstGeom>
          <a:noFill/>
        </p:spPr>
        <p:txBody>
          <a:bodyPr wrap="none" rtlCol="0">
            <a:spAutoFit/>
          </a:bodyPr>
          <a:lstStyle/>
          <a:p>
            <a:pPr>
              <a:spcBef>
                <a:spcPts val="0"/>
              </a:spcBef>
            </a:pPr>
            <a:r>
              <a:rPr lang="en-US" sz="1800" dirty="0">
                <a:solidFill>
                  <a:schemeClr val="tx1"/>
                </a:solidFill>
              </a:rPr>
              <a:t>Moffat</a:t>
            </a:r>
          </a:p>
          <a:p>
            <a:pPr>
              <a:spcBef>
                <a:spcPts val="0"/>
              </a:spcBef>
            </a:pPr>
            <a:r>
              <a:rPr lang="en-US" sz="1800" dirty="0">
                <a:solidFill>
                  <a:schemeClr val="tx1"/>
                </a:solidFill>
              </a:rPr>
              <a:t>3.9°F</a:t>
            </a:r>
          </a:p>
        </p:txBody>
      </p:sp>
      <p:sp>
        <p:nvSpPr>
          <p:cNvPr id="23" name="TextBox 22">
            <a:extLst>
              <a:ext uri="{FF2B5EF4-FFF2-40B4-BE49-F238E27FC236}">
                <a16:creationId xmlns:a16="http://schemas.microsoft.com/office/drawing/2014/main" id="{5A5F106D-9580-410C-B235-2CBB9F311C4B}"/>
              </a:ext>
            </a:extLst>
          </p:cNvPr>
          <p:cNvSpPr txBox="1"/>
          <p:nvPr/>
        </p:nvSpPr>
        <p:spPr>
          <a:xfrm>
            <a:off x="4301951" y="2267788"/>
            <a:ext cx="1390125" cy="646331"/>
          </a:xfrm>
          <a:prstGeom prst="rect">
            <a:avLst/>
          </a:prstGeom>
          <a:noFill/>
        </p:spPr>
        <p:txBody>
          <a:bodyPr wrap="none" rtlCol="0">
            <a:spAutoFit/>
          </a:bodyPr>
          <a:lstStyle/>
          <a:p>
            <a:pPr>
              <a:spcBef>
                <a:spcPts val="0"/>
              </a:spcBef>
            </a:pPr>
            <a:r>
              <a:rPr lang="en-US" sz="1800" dirty="0">
                <a:solidFill>
                  <a:schemeClr val="tx1"/>
                </a:solidFill>
                <a:latin typeface="+mn-lt"/>
              </a:rPr>
              <a:t>Rio Blanco</a:t>
            </a:r>
          </a:p>
          <a:p>
            <a:pPr>
              <a:spcBef>
                <a:spcPts val="0"/>
              </a:spcBef>
            </a:pPr>
            <a:r>
              <a:rPr lang="en-US" sz="1800" dirty="0">
                <a:solidFill>
                  <a:schemeClr val="tx1"/>
                </a:solidFill>
                <a:latin typeface="+mn-lt"/>
              </a:rPr>
              <a:t>4.3°F</a:t>
            </a:r>
          </a:p>
        </p:txBody>
      </p:sp>
      <p:sp>
        <p:nvSpPr>
          <p:cNvPr id="26" name="Title 1">
            <a:extLst>
              <a:ext uri="{FF2B5EF4-FFF2-40B4-BE49-F238E27FC236}">
                <a16:creationId xmlns:a16="http://schemas.microsoft.com/office/drawing/2014/main" id="{08D79B6B-43F0-4430-9BAB-17385EBCC2BA}"/>
              </a:ext>
            </a:extLst>
          </p:cNvPr>
          <p:cNvSpPr txBox="1">
            <a:spLocks/>
          </p:cNvSpPr>
          <p:nvPr/>
        </p:nvSpPr>
        <p:spPr>
          <a:xfrm>
            <a:off x="326634" y="-45411"/>
            <a:ext cx="11582400" cy="1143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a:lstStyle>
          <a:p>
            <a:pPr>
              <a:buClrTx/>
            </a:pPr>
            <a:r>
              <a:rPr lang="en-US" sz="3600" kern="0" dirty="0"/>
              <a:t>Temperature Change in the Colorado River District</a:t>
            </a:r>
          </a:p>
        </p:txBody>
      </p:sp>
      <p:sp>
        <p:nvSpPr>
          <p:cNvPr id="27" name="TextBox 26">
            <a:extLst>
              <a:ext uri="{FF2B5EF4-FFF2-40B4-BE49-F238E27FC236}">
                <a16:creationId xmlns:a16="http://schemas.microsoft.com/office/drawing/2014/main" id="{E9FB89EF-CD4B-494B-97F6-1F5F82A583D3}"/>
              </a:ext>
            </a:extLst>
          </p:cNvPr>
          <p:cNvSpPr txBox="1"/>
          <p:nvPr/>
        </p:nvSpPr>
        <p:spPr>
          <a:xfrm>
            <a:off x="7775046" y="6310605"/>
            <a:ext cx="4312398" cy="477054"/>
          </a:xfrm>
          <a:prstGeom prst="rect">
            <a:avLst/>
          </a:prstGeom>
          <a:noFill/>
        </p:spPr>
        <p:txBody>
          <a:bodyPr wrap="none" rtlCol="0">
            <a:spAutoFit/>
          </a:bodyPr>
          <a:lstStyle/>
          <a:p>
            <a:pPr algn="l"/>
            <a:r>
              <a:rPr lang="en-US" sz="1000" dirty="0">
                <a:solidFill>
                  <a:schemeClr val="tx1"/>
                </a:solidFill>
                <a:latin typeface="+mn-lt"/>
              </a:rPr>
              <a:t>*All temperature data generated by NOAA</a:t>
            </a:r>
          </a:p>
          <a:p>
            <a:pPr algn="l"/>
            <a:r>
              <a:rPr lang="en-US" sz="1000" dirty="0">
                <a:solidFill>
                  <a:schemeClr val="tx1"/>
                </a:solidFill>
                <a:latin typeface="+mn-lt"/>
              </a:rPr>
              <a:t>temperature graphic from Washington Post "2°C: Beyond the Limit"</a:t>
            </a:r>
          </a:p>
        </p:txBody>
      </p:sp>
      <p:grpSp>
        <p:nvGrpSpPr>
          <p:cNvPr id="24" name="Group 23">
            <a:extLst>
              <a:ext uri="{FF2B5EF4-FFF2-40B4-BE49-F238E27FC236}">
                <a16:creationId xmlns:a16="http://schemas.microsoft.com/office/drawing/2014/main" id="{A71437AB-1F35-4252-9081-B82A1EBF5684}"/>
              </a:ext>
            </a:extLst>
          </p:cNvPr>
          <p:cNvGrpSpPr/>
          <p:nvPr/>
        </p:nvGrpSpPr>
        <p:grpSpPr>
          <a:xfrm>
            <a:off x="8466925" y="4882577"/>
            <a:ext cx="3352800" cy="700892"/>
            <a:chOff x="8991600" y="5001845"/>
            <a:chExt cx="3352800" cy="700892"/>
          </a:xfrm>
        </p:grpSpPr>
        <p:pic>
          <p:nvPicPr>
            <p:cNvPr id="28" name="Picture 27">
              <a:extLst>
                <a:ext uri="{FF2B5EF4-FFF2-40B4-BE49-F238E27FC236}">
                  <a16:creationId xmlns:a16="http://schemas.microsoft.com/office/drawing/2014/main" id="{B604C748-4E3E-41B9-A56D-2DB3961CE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484" y="5269172"/>
              <a:ext cx="2783916" cy="192043"/>
            </a:xfrm>
            <a:prstGeom prst="rect">
              <a:avLst/>
            </a:prstGeom>
          </p:spPr>
        </p:pic>
        <p:sp>
          <p:nvSpPr>
            <p:cNvPr id="29" name="TextBox 28">
              <a:extLst>
                <a:ext uri="{FF2B5EF4-FFF2-40B4-BE49-F238E27FC236}">
                  <a16:creationId xmlns:a16="http://schemas.microsoft.com/office/drawing/2014/main" id="{262B706B-4878-47E1-9F42-8875ED5D8421}"/>
                </a:ext>
              </a:extLst>
            </p:cNvPr>
            <p:cNvSpPr txBox="1"/>
            <p:nvPr/>
          </p:nvSpPr>
          <p:spPr>
            <a:xfrm>
              <a:off x="9128835" y="5001845"/>
              <a:ext cx="2885213" cy="307777"/>
            </a:xfrm>
            <a:prstGeom prst="rect">
              <a:avLst/>
            </a:prstGeom>
            <a:noFill/>
          </p:spPr>
          <p:txBody>
            <a:bodyPr wrap="none" rtlCol="0">
              <a:spAutoFit/>
            </a:bodyPr>
            <a:lstStyle/>
            <a:p>
              <a:r>
                <a:rPr lang="en-US" sz="1400" dirty="0">
                  <a:solidFill>
                    <a:schemeClr val="tx1"/>
                  </a:solidFill>
                  <a:latin typeface="+mn-lt"/>
                </a:rPr>
                <a:t>Temperature change, 1895-2018</a:t>
              </a:r>
            </a:p>
          </p:txBody>
        </p:sp>
        <p:sp>
          <p:nvSpPr>
            <p:cNvPr id="30" name="TextBox 29">
              <a:extLst>
                <a:ext uri="{FF2B5EF4-FFF2-40B4-BE49-F238E27FC236}">
                  <a16:creationId xmlns:a16="http://schemas.microsoft.com/office/drawing/2014/main" id="{F69775CE-EA6B-49CC-AEB2-4ED31D8956F9}"/>
                </a:ext>
              </a:extLst>
            </p:cNvPr>
            <p:cNvSpPr txBox="1"/>
            <p:nvPr/>
          </p:nvSpPr>
          <p:spPr>
            <a:xfrm>
              <a:off x="8991600" y="5456516"/>
              <a:ext cx="3352800" cy="246221"/>
            </a:xfrm>
            <a:prstGeom prst="rect">
              <a:avLst/>
            </a:prstGeom>
            <a:noFill/>
          </p:spPr>
          <p:txBody>
            <a:bodyPr wrap="square" rtlCol="0">
              <a:spAutoFit/>
            </a:bodyPr>
            <a:lstStyle/>
            <a:p>
              <a:pPr algn="l"/>
              <a:r>
                <a:rPr lang="en-US" sz="1000" dirty="0">
                  <a:solidFill>
                    <a:schemeClr val="tx1"/>
                  </a:solidFill>
                  <a:latin typeface="+mn-lt"/>
                </a:rPr>
                <a:t>-1.8   -0.9      0       0.9     1.8     2.7    3.6     4.5     5.4</a:t>
              </a:r>
              <a:r>
                <a:rPr lang="en-US" sz="1000" dirty="0">
                  <a:solidFill>
                    <a:schemeClr val="tx1"/>
                  </a:solidFill>
                </a:rPr>
                <a:t>°F</a:t>
              </a:r>
              <a:endParaRPr lang="en-US" sz="1000" dirty="0">
                <a:solidFill>
                  <a:schemeClr val="tx1"/>
                </a:solidFill>
                <a:latin typeface="+mn-lt"/>
              </a:endParaRPr>
            </a:p>
          </p:txBody>
        </p:sp>
      </p:grpSp>
    </p:spTree>
    <p:extLst>
      <p:ext uri="{BB962C8B-B14F-4D97-AF65-F5344CB8AC3E}">
        <p14:creationId xmlns:p14="http://schemas.microsoft.com/office/powerpoint/2010/main" val="262629329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659785" y="0"/>
            <a:ext cx="2871983" cy="658711"/>
          </a:xfrm>
          <a:prstGeom prst="rect">
            <a:avLst/>
          </a:prstGeom>
          <a:blipFill>
            <a:blip r:embed="rId3" cstate="print"/>
            <a:stretch>
              <a:fillRect/>
            </a:stretch>
          </a:blipFill>
        </p:spPr>
        <p:txBody>
          <a:bodyPr wrap="square" lIns="0" tIns="0" rIns="0" bIns="0" rtlCol="0"/>
          <a:lstStyle/>
          <a:p>
            <a:endParaRPr sz="2400">
              <a:solidFill>
                <a:prstClr val="black"/>
              </a:solidFill>
            </a:endParaRPr>
          </a:p>
        </p:txBody>
      </p:sp>
      <p:sp>
        <p:nvSpPr>
          <p:cNvPr id="7" name="object 7"/>
          <p:cNvSpPr txBox="1"/>
          <p:nvPr/>
        </p:nvSpPr>
        <p:spPr>
          <a:xfrm>
            <a:off x="625642" y="1948348"/>
            <a:ext cx="7038474" cy="2654573"/>
          </a:xfrm>
          <a:prstGeom prst="rect">
            <a:avLst/>
          </a:prstGeom>
        </p:spPr>
        <p:txBody>
          <a:bodyPr vert="horz" wrap="square" lIns="0" tIns="0" rIns="0" bIns="0" rtlCol="0">
            <a:spAutoFit/>
          </a:bodyPr>
          <a:lstStyle/>
          <a:p>
            <a:pPr marL="359833" marR="6773" indent="-342900" algn="l">
              <a:lnSpc>
                <a:spcPts val="2800"/>
              </a:lnSpc>
              <a:buFont typeface="Arial" panose="020B0604020202020204" pitchFamily="34" charset="0"/>
              <a:buChar char="•"/>
            </a:pPr>
            <a:r>
              <a:rPr lang="en-US" sz="2400" spc="-40" dirty="0">
                <a:solidFill>
                  <a:schemeClr val="tx1"/>
                </a:solidFill>
                <a:cs typeface="Calibri"/>
              </a:rPr>
              <a:t>More Rain Less Snow</a:t>
            </a:r>
            <a:endParaRPr lang="en-US" sz="2400" b="1" dirty="0">
              <a:solidFill>
                <a:schemeClr val="tx1"/>
              </a:solidFill>
              <a:cs typeface="Calibri"/>
            </a:endParaRPr>
          </a:p>
          <a:p>
            <a:pPr marL="359833" marR="6773" indent="-342900" algn="l">
              <a:lnSpc>
                <a:spcPts val="2800"/>
              </a:lnSpc>
              <a:buFont typeface="Arial" panose="020B0604020202020204" pitchFamily="34" charset="0"/>
              <a:buChar char="•"/>
            </a:pPr>
            <a:r>
              <a:rPr lang="en-US" sz="2400" b="1" spc="-67" dirty="0">
                <a:solidFill>
                  <a:schemeClr val="tx1"/>
                </a:solidFill>
                <a:cs typeface="Calibri"/>
              </a:rPr>
              <a:t>Greater S</a:t>
            </a:r>
            <a:r>
              <a:rPr sz="2400" b="1" spc="-67" dirty="0">
                <a:solidFill>
                  <a:schemeClr val="tx1"/>
                </a:solidFill>
                <a:cs typeface="Calibri"/>
              </a:rPr>
              <a:t>ub</a:t>
            </a:r>
            <a:r>
              <a:rPr sz="2400" b="1" spc="-20" dirty="0">
                <a:solidFill>
                  <a:schemeClr val="tx1"/>
                </a:solidFill>
                <a:cs typeface="Calibri"/>
              </a:rPr>
              <a:t>li</a:t>
            </a:r>
            <a:r>
              <a:rPr sz="2400" b="1" spc="-73" dirty="0">
                <a:solidFill>
                  <a:schemeClr val="tx1"/>
                </a:solidFill>
                <a:cs typeface="Calibri"/>
              </a:rPr>
              <a:t>m</a:t>
            </a:r>
            <a:r>
              <a:rPr sz="2400" b="1" spc="47" dirty="0">
                <a:solidFill>
                  <a:schemeClr val="tx1"/>
                </a:solidFill>
                <a:cs typeface="Calibri"/>
              </a:rPr>
              <a:t>a</a:t>
            </a:r>
            <a:r>
              <a:rPr sz="2400" b="1" spc="-7" dirty="0">
                <a:solidFill>
                  <a:schemeClr val="tx1"/>
                </a:solidFill>
                <a:cs typeface="Calibri"/>
              </a:rPr>
              <a:t>t</a:t>
            </a:r>
            <a:r>
              <a:rPr sz="2400" b="1" spc="-20" dirty="0">
                <a:solidFill>
                  <a:schemeClr val="tx1"/>
                </a:solidFill>
                <a:cs typeface="Calibri"/>
              </a:rPr>
              <a:t>i</a:t>
            </a:r>
            <a:r>
              <a:rPr sz="2400" b="1" spc="-67" dirty="0">
                <a:solidFill>
                  <a:schemeClr val="tx1"/>
                </a:solidFill>
                <a:cs typeface="Calibri"/>
              </a:rPr>
              <a:t>o</a:t>
            </a:r>
            <a:r>
              <a:rPr sz="2400" b="1" dirty="0">
                <a:solidFill>
                  <a:schemeClr val="tx1"/>
                </a:solidFill>
                <a:cs typeface="Calibri"/>
              </a:rPr>
              <a:t>n</a:t>
            </a:r>
            <a:r>
              <a:rPr sz="2400" b="1" spc="193" dirty="0">
                <a:solidFill>
                  <a:schemeClr val="tx1"/>
                </a:solidFill>
                <a:cs typeface="Calibri"/>
              </a:rPr>
              <a:t> </a:t>
            </a:r>
            <a:r>
              <a:rPr lang="en-US" sz="2400" b="1" spc="-13" dirty="0">
                <a:solidFill>
                  <a:schemeClr val="tx1"/>
                </a:solidFill>
                <a:cs typeface="Calibri"/>
              </a:rPr>
              <a:t>(Direct evaporation)</a:t>
            </a:r>
            <a:endParaRPr sz="2400" b="1" dirty="0">
              <a:solidFill>
                <a:schemeClr val="tx1"/>
              </a:solidFill>
              <a:cs typeface="Calibri"/>
            </a:endParaRPr>
          </a:p>
          <a:p>
            <a:pPr marL="358986" marR="263307" indent="-342900" algn="l">
              <a:lnSpc>
                <a:spcPts val="2800"/>
              </a:lnSpc>
              <a:spcBef>
                <a:spcPts val="1280"/>
              </a:spcBef>
              <a:buFont typeface="Arial" panose="020B0604020202020204" pitchFamily="34" charset="0"/>
              <a:buChar char="•"/>
            </a:pPr>
            <a:r>
              <a:rPr sz="2400" b="1" spc="-40" dirty="0">
                <a:solidFill>
                  <a:schemeClr val="tx1"/>
                </a:solidFill>
                <a:cs typeface="Calibri"/>
              </a:rPr>
              <a:t>S</a:t>
            </a:r>
            <a:r>
              <a:rPr sz="2400" b="1" spc="-67" dirty="0">
                <a:solidFill>
                  <a:schemeClr val="tx1"/>
                </a:solidFill>
                <a:cs typeface="Calibri"/>
              </a:rPr>
              <a:t>o</a:t>
            </a:r>
            <a:r>
              <a:rPr sz="2400" b="1" spc="-20" dirty="0">
                <a:solidFill>
                  <a:schemeClr val="tx1"/>
                </a:solidFill>
                <a:cs typeface="Calibri"/>
              </a:rPr>
              <a:t>il</a:t>
            </a:r>
            <a:r>
              <a:rPr sz="2400" b="1" dirty="0">
                <a:solidFill>
                  <a:schemeClr val="tx1"/>
                </a:solidFill>
                <a:cs typeface="Calibri"/>
              </a:rPr>
              <a:t>s</a:t>
            </a:r>
            <a:r>
              <a:rPr sz="2400" b="1" spc="113" dirty="0">
                <a:solidFill>
                  <a:schemeClr val="tx1"/>
                </a:solidFill>
                <a:cs typeface="Calibri"/>
              </a:rPr>
              <a:t> </a:t>
            </a:r>
            <a:r>
              <a:rPr sz="2400" b="1" spc="-7" dirty="0">
                <a:solidFill>
                  <a:schemeClr val="tx1"/>
                </a:solidFill>
                <a:cs typeface="Calibri"/>
              </a:rPr>
              <a:t>e</a:t>
            </a:r>
            <a:r>
              <a:rPr sz="2400" b="1" spc="27" dirty="0">
                <a:solidFill>
                  <a:schemeClr val="tx1"/>
                </a:solidFill>
                <a:cs typeface="Calibri"/>
              </a:rPr>
              <a:t>x</a:t>
            </a:r>
            <a:r>
              <a:rPr sz="2400" b="1" spc="-60" dirty="0">
                <a:solidFill>
                  <a:schemeClr val="tx1"/>
                </a:solidFill>
                <a:cs typeface="Calibri"/>
              </a:rPr>
              <a:t>p</a:t>
            </a:r>
            <a:r>
              <a:rPr sz="2400" b="1" spc="-67" dirty="0">
                <a:solidFill>
                  <a:schemeClr val="tx1"/>
                </a:solidFill>
                <a:cs typeface="Calibri"/>
              </a:rPr>
              <a:t>o</a:t>
            </a:r>
            <a:r>
              <a:rPr sz="2400" b="1" spc="-7" dirty="0">
                <a:solidFill>
                  <a:schemeClr val="tx1"/>
                </a:solidFill>
                <a:cs typeface="Calibri"/>
              </a:rPr>
              <a:t>se</a:t>
            </a:r>
            <a:r>
              <a:rPr sz="2400" b="1" dirty="0">
                <a:solidFill>
                  <a:schemeClr val="tx1"/>
                </a:solidFill>
                <a:cs typeface="Calibri"/>
              </a:rPr>
              <a:t>d</a:t>
            </a:r>
            <a:r>
              <a:rPr sz="2400" b="1" spc="60" dirty="0">
                <a:solidFill>
                  <a:schemeClr val="tx1"/>
                </a:solidFill>
                <a:cs typeface="Calibri"/>
              </a:rPr>
              <a:t> </a:t>
            </a:r>
            <a:r>
              <a:rPr sz="2400" b="1" spc="-60" dirty="0">
                <a:solidFill>
                  <a:schemeClr val="tx1"/>
                </a:solidFill>
                <a:cs typeface="Calibri"/>
              </a:rPr>
              <a:t>b</a:t>
            </a:r>
            <a:r>
              <a:rPr sz="2400" b="1" spc="-13" dirty="0">
                <a:solidFill>
                  <a:schemeClr val="tx1"/>
                </a:solidFill>
                <a:cs typeface="Calibri"/>
              </a:rPr>
              <a:t>y</a:t>
            </a:r>
            <a:r>
              <a:rPr sz="2400" b="1" spc="100" dirty="0">
                <a:solidFill>
                  <a:schemeClr val="tx1"/>
                </a:solidFill>
                <a:cs typeface="Calibri"/>
              </a:rPr>
              <a:t> </a:t>
            </a:r>
            <a:r>
              <a:rPr sz="2400" b="1" spc="-7" dirty="0">
                <a:solidFill>
                  <a:schemeClr val="tx1"/>
                </a:solidFill>
                <a:cs typeface="Calibri"/>
              </a:rPr>
              <a:t>e</a:t>
            </a:r>
            <a:r>
              <a:rPr sz="2400" b="1" spc="47" dirty="0">
                <a:solidFill>
                  <a:schemeClr val="tx1"/>
                </a:solidFill>
                <a:cs typeface="Calibri"/>
              </a:rPr>
              <a:t>a</a:t>
            </a:r>
            <a:r>
              <a:rPr sz="2400" b="1" spc="-53" dirty="0">
                <a:solidFill>
                  <a:schemeClr val="tx1"/>
                </a:solidFill>
                <a:cs typeface="Calibri"/>
              </a:rPr>
              <a:t>r</a:t>
            </a:r>
            <a:r>
              <a:rPr sz="2400" b="1" spc="-20" dirty="0">
                <a:solidFill>
                  <a:schemeClr val="tx1"/>
                </a:solidFill>
                <a:cs typeface="Calibri"/>
              </a:rPr>
              <a:t>li</a:t>
            </a:r>
            <a:r>
              <a:rPr sz="2400" b="1" spc="-7" dirty="0">
                <a:solidFill>
                  <a:schemeClr val="tx1"/>
                </a:solidFill>
                <a:cs typeface="Calibri"/>
              </a:rPr>
              <a:t>e</a:t>
            </a:r>
            <a:r>
              <a:rPr sz="2400" b="1" spc="-13" dirty="0">
                <a:solidFill>
                  <a:schemeClr val="tx1"/>
                </a:solidFill>
                <a:cs typeface="Calibri"/>
              </a:rPr>
              <a:t>r</a:t>
            </a:r>
            <a:r>
              <a:rPr sz="2400" b="1" spc="-60" dirty="0">
                <a:solidFill>
                  <a:schemeClr val="tx1"/>
                </a:solidFill>
                <a:cs typeface="Calibri"/>
              </a:rPr>
              <a:t> </a:t>
            </a:r>
            <a:r>
              <a:rPr sz="2400" b="1" spc="-73" dirty="0">
                <a:solidFill>
                  <a:schemeClr val="tx1"/>
                </a:solidFill>
                <a:cs typeface="Calibri"/>
              </a:rPr>
              <a:t>m</a:t>
            </a:r>
            <a:r>
              <a:rPr sz="2400" b="1" spc="-13" dirty="0">
                <a:solidFill>
                  <a:schemeClr val="tx1"/>
                </a:solidFill>
                <a:cs typeface="Calibri"/>
              </a:rPr>
              <a:t>e</a:t>
            </a:r>
            <a:r>
              <a:rPr sz="2400" b="1" spc="-20" dirty="0">
                <a:solidFill>
                  <a:schemeClr val="tx1"/>
                </a:solidFill>
                <a:cs typeface="Calibri"/>
              </a:rPr>
              <a:t>lt</a:t>
            </a:r>
            <a:r>
              <a:rPr sz="2400" b="1" spc="-67" dirty="0">
                <a:solidFill>
                  <a:schemeClr val="tx1"/>
                </a:solidFill>
                <a:cs typeface="Calibri"/>
              </a:rPr>
              <a:t>ou</a:t>
            </a:r>
            <a:r>
              <a:rPr sz="2400" b="1" spc="-13" dirty="0">
                <a:solidFill>
                  <a:schemeClr val="tx1"/>
                </a:solidFill>
                <a:cs typeface="Calibri"/>
              </a:rPr>
              <a:t>t</a:t>
            </a:r>
            <a:r>
              <a:rPr sz="2400" b="1" spc="253" dirty="0">
                <a:solidFill>
                  <a:schemeClr val="tx1"/>
                </a:solidFill>
                <a:cs typeface="Calibri"/>
              </a:rPr>
              <a:t> </a:t>
            </a:r>
            <a:r>
              <a:rPr sz="2400" b="1" dirty="0">
                <a:solidFill>
                  <a:schemeClr val="tx1"/>
                </a:solidFill>
                <a:cs typeface="Calibri"/>
              </a:rPr>
              <a:t>= </a:t>
            </a:r>
            <a:r>
              <a:rPr sz="2400" b="1" spc="-53" dirty="0">
                <a:solidFill>
                  <a:schemeClr val="tx1"/>
                </a:solidFill>
                <a:cs typeface="Calibri"/>
              </a:rPr>
              <a:t>m</a:t>
            </a:r>
            <a:r>
              <a:rPr sz="2400" b="1" spc="-67" dirty="0">
                <a:solidFill>
                  <a:schemeClr val="tx1"/>
                </a:solidFill>
                <a:cs typeface="Calibri"/>
              </a:rPr>
              <a:t>o</a:t>
            </a:r>
            <a:r>
              <a:rPr sz="2400" b="1" spc="-53" dirty="0">
                <a:solidFill>
                  <a:schemeClr val="tx1"/>
                </a:solidFill>
                <a:cs typeface="Calibri"/>
              </a:rPr>
              <a:t>r</a:t>
            </a:r>
            <a:r>
              <a:rPr sz="2400" b="1" spc="-13" dirty="0">
                <a:solidFill>
                  <a:schemeClr val="tx1"/>
                </a:solidFill>
                <a:cs typeface="Calibri"/>
              </a:rPr>
              <a:t>e</a:t>
            </a:r>
            <a:r>
              <a:rPr sz="2400" b="1" spc="127" dirty="0">
                <a:solidFill>
                  <a:schemeClr val="tx1"/>
                </a:solidFill>
                <a:cs typeface="Calibri"/>
              </a:rPr>
              <a:t> </a:t>
            </a:r>
            <a:r>
              <a:rPr sz="2400" b="1" spc="-13" dirty="0">
                <a:solidFill>
                  <a:schemeClr val="tx1"/>
                </a:solidFill>
                <a:cs typeface="Calibri"/>
              </a:rPr>
              <a:t>e</a:t>
            </a:r>
            <a:r>
              <a:rPr sz="2400" b="1" spc="-33" dirty="0">
                <a:solidFill>
                  <a:schemeClr val="tx1"/>
                </a:solidFill>
                <a:cs typeface="Calibri"/>
              </a:rPr>
              <a:t>v</a:t>
            </a:r>
            <a:r>
              <a:rPr sz="2400" b="1" spc="47" dirty="0">
                <a:solidFill>
                  <a:schemeClr val="tx1"/>
                </a:solidFill>
                <a:cs typeface="Calibri"/>
              </a:rPr>
              <a:t>a</a:t>
            </a:r>
            <a:r>
              <a:rPr sz="2400" b="1" spc="-67" dirty="0">
                <a:solidFill>
                  <a:schemeClr val="tx1"/>
                </a:solidFill>
                <a:cs typeface="Calibri"/>
              </a:rPr>
              <a:t>po</a:t>
            </a:r>
            <a:r>
              <a:rPr sz="2400" b="1" spc="-53" dirty="0">
                <a:solidFill>
                  <a:schemeClr val="tx1"/>
                </a:solidFill>
                <a:cs typeface="Calibri"/>
              </a:rPr>
              <a:t>r</a:t>
            </a:r>
            <a:r>
              <a:rPr sz="2400" b="1" spc="47" dirty="0">
                <a:solidFill>
                  <a:schemeClr val="tx1"/>
                </a:solidFill>
                <a:cs typeface="Calibri"/>
              </a:rPr>
              <a:t>a</a:t>
            </a:r>
            <a:r>
              <a:rPr sz="2400" b="1" spc="-20" dirty="0">
                <a:solidFill>
                  <a:schemeClr val="tx1"/>
                </a:solidFill>
                <a:cs typeface="Calibri"/>
              </a:rPr>
              <a:t>ti</a:t>
            </a:r>
            <a:r>
              <a:rPr sz="2400" b="1" spc="-67" dirty="0">
                <a:solidFill>
                  <a:schemeClr val="tx1"/>
                </a:solidFill>
                <a:cs typeface="Calibri"/>
              </a:rPr>
              <a:t>o</a:t>
            </a:r>
            <a:r>
              <a:rPr sz="2400" b="1" dirty="0">
                <a:solidFill>
                  <a:schemeClr val="tx1"/>
                </a:solidFill>
                <a:cs typeface="Calibri"/>
              </a:rPr>
              <a:t>n</a:t>
            </a:r>
          </a:p>
          <a:p>
            <a:pPr marL="359833" indent="-342900" algn="l">
              <a:spcBef>
                <a:spcPts val="1040"/>
              </a:spcBef>
              <a:buFont typeface="Arial" panose="020B0604020202020204" pitchFamily="34" charset="0"/>
              <a:buChar char="•"/>
            </a:pPr>
            <a:r>
              <a:rPr lang="en-US" sz="2400" b="1" spc="-67" dirty="0">
                <a:solidFill>
                  <a:schemeClr val="tx1"/>
                </a:solidFill>
                <a:cs typeface="Calibri"/>
              </a:rPr>
              <a:t>L</a:t>
            </a:r>
            <a:r>
              <a:rPr sz="2400" b="1" spc="-67" dirty="0">
                <a:solidFill>
                  <a:schemeClr val="tx1"/>
                </a:solidFill>
                <a:cs typeface="Calibri"/>
              </a:rPr>
              <a:t>on</a:t>
            </a:r>
            <a:r>
              <a:rPr sz="2400" b="1" spc="-80" dirty="0">
                <a:solidFill>
                  <a:schemeClr val="tx1"/>
                </a:solidFill>
                <a:cs typeface="Calibri"/>
              </a:rPr>
              <a:t>g</a:t>
            </a:r>
            <a:r>
              <a:rPr sz="2400" b="1" spc="-13" dirty="0">
                <a:solidFill>
                  <a:schemeClr val="tx1"/>
                </a:solidFill>
                <a:cs typeface="Calibri"/>
              </a:rPr>
              <a:t>er</a:t>
            </a:r>
            <a:r>
              <a:rPr sz="2400" b="1" spc="213" dirty="0">
                <a:solidFill>
                  <a:schemeClr val="tx1"/>
                </a:solidFill>
                <a:cs typeface="Calibri"/>
              </a:rPr>
              <a:t> </a:t>
            </a:r>
            <a:r>
              <a:rPr lang="en-US" sz="2400" b="1" spc="213" dirty="0">
                <a:solidFill>
                  <a:schemeClr val="tx1"/>
                </a:solidFill>
                <a:cs typeface="Calibri"/>
              </a:rPr>
              <a:t>G</a:t>
            </a:r>
            <a:r>
              <a:rPr sz="2400" b="1" spc="-53" dirty="0">
                <a:solidFill>
                  <a:schemeClr val="tx1"/>
                </a:solidFill>
                <a:cs typeface="Calibri"/>
              </a:rPr>
              <a:t>r</a:t>
            </a:r>
            <a:r>
              <a:rPr sz="2400" b="1" spc="-67" dirty="0">
                <a:solidFill>
                  <a:schemeClr val="tx1"/>
                </a:solidFill>
                <a:cs typeface="Calibri"/>
              </a:rPr>
              <a:t>o</a:t>
            </a:r>
            <a:r>
              <a:rPr sz="2400" b="1" spc="-7" dirty="0">
                <a:solidFill>
                  <a:schemeClr val="tx1"/>
                </a:solidFill>
                <a:cs typeface="Calibri"/>
              </a:rPr>
              <a:t>w</a:t>
            </a:r>
            <a:r>
              <a:rPr sz="2400" b="1" spc="-20" dirty="0">
                <a:solidFill>
                  <a:schemeClr val="tx1"/>
                </a:solidFill>
                <a:cs typeface="Calibri"/>
              </a:rPr>
              <a:t>i</a:t>
            </a:r>
            <a:r>
              <a:rPr sz="2400" b="1" spc="-67" dirty="0">
                <a:solidFill>
                  <a:schemeClr val="tx1"/>
                </a:solidFill>
                <a:cs typeface="Calibri"/>
              </a:rPr>
              <a:t>n</a:t>
            </a:r>
            <a:r>
              <a:rPr sz="2400" b="1" spc="-13" dirty="0">
                <a:solidFill>
                  <a:schemeClr val="tx1"/>
                </a:solidFill>
                <a:cs typeface="Calibri"/>
              </a:rPr>
              <a:t>g</a:t>
            </a:r>
            <a:r>
              <a:rPr sz="2400" b="1" spc="200" dirty="0">
                <a:solidFill>
                  <a:schemeClr val="tx1"/>
                </a:solidFill>
                <a:cs typeface="Calibri"/>
              </a:rPr>
              <a:t> </a:t>
            </a:r>
            <a:r>
              <a:rPr lang="en-US" sz="2400" b="1" spc="200" dirty="0">
                <a:solidFill>
                  <a:schemeClr val="tx1"/>
                </a:solidFill>
                <a:cs typeface="Calibri"/>
              </a:rPr>
              <a:t>S</a:t>
            </a:r>
            <a:r>
              <a:rPr sz="2400" b="1" spc="-13" dirty="0">
                <a:solidFill>
                  <a:schemeClr val="tx1"/>
                </a:solidFill>
                <a:cs typeface="Calibri"/>
              </a:rPr>
              <a:t>e</a:t>
            </a:r>
            <a:r>
              <a:rPr sz="2400" b="1" spc="47" dirty="0">
                <a:solidFill>
                  <a:schemeClr val="tx1"/>
                </a:solidFill>
                <a:cs typeface="Calibri"/>
              </a:rPr>
              <a:t>a</a:t>
            </a:r>
            <a:r>
              <a:rPr sz="2400" b="1" spc="-7" dirty="0">
                <a:solidFill>
                  <a:schemeClr val="tx1"/>
                </a:solidFill>
                <a:cs typeface="Calibri"/>
              </a:rPr>
              <a:t>s</a:t>
            </a:r>
            <a:r>
              <a:rPr sz="2400" b="1" spc="-67" dirty="0">
                <a:solidFill>
                  <a:schemeClr val="tx1"/>
                </a:solidFill>
                <a:cs typeface="Calibri"/>
              </a:rPr>
              <a:t>o</a:t>
            </a:r>
            <a:r>
              <a:rPr sz="2400" b="1" dirty="0">
                <a:solidFill>
                  <a:schemeClr val="tx1"/>
                </a:solidFill>
                <a:cs typeface="Calibri"/>
              </a:rPr>
              <a:t>n</a:t>
            </a:r>
            <a:r>
              <a:rPr lang="en-US" sz="2400" b="1" dirty="0">
                <a:solidFill>
                  <a:schemeClr val="tx1"/>
                </a:solidFill>
                <a:cs typeface="Calibri"/>
              </a:rPr>
              <a:t> </a:t>
            </a:r>
            <a:r>
              <a:rPr sz="2400" b="1" dirty="0">
                <a:solidFill>
                  <a:schemeClr val="tx1"/>
                </a:solidFill>
                <a:cs typeface="Calibri"/>
              </a:rPr>
              <a:t>=</a:t>
            </a:r>
            <a:r>
              <a:rPr sz="2400" b="1" spc="-7" dirty="0">
                <a:solidFill>
                  <a:schemeClr val="tx1"/>
                </a:solidFill>
                <a:cs typeface="Calibri"/>
              </a:rPr>
              <a:t> </a:t>
            </a:r>
            <a:r>
              <a:rPr sz="2400" b="1" spc="-73" dirty="0">
                <a:solidFill>
                  <a:schemeClr val="tx1"/>
                </a:solidFill>
                <a:cs typeface="Calibri"/>
              </a:rPr>
              <a:t>m</a:t>
            </a:r>
            <a:r>
              <a:rPr sz="2400" b="1" spc="-67" dirty="0">
                <a:solidFill>
                  <a:schemeClr val="tx1"/>
                </a:solidFill>
                <a:cs typeface="Calibri"/>
              </a:rPr>
              <a:t>o</a:t>
            </a:r>
            <a:r>
              <a:rPr sz="2400" b="1" spc="-53" dirty="0">
                <a:solidFill>
                  <a:schemeClr val="tx1"/>
                </a:solidFill>
                <a:cs typeface="Calibri"/>
              </a:rPr>
              <a:t>r</a:t>
            </a:r>
            <a:r>
              <a:rPr sz="2400" b="1" spc="-13" dirty="0">
                <a:solidFill>
                  <a:schemeClr val="tx1"/>
                </a:solidFill>
                <a:cs typeface="Calibri"/>
              </a:rPr>
              <a:t>e</a:t>
            </a:r>
            <a:r>
              <a:rPr sz="2400" b="1" spc="127" dirty="0">
                <a:solidFill>
                  <a:schemeClr val="tx1"/>
                </a:solidFill>
                <a:cs typeface="Calibri"/>
              </a:rPr>
              <a:t> </a:t>
            </a:r>
            <a:r>
              <a:rPr sz="2400" b="1" spc="-20" dirty="0">
                <a:solidFill>
                  <a:schemeClr val="tx1"/>
                </a:solidFill>
                <a:cs typeface="Calibri"/>
              </a:rPr>
              <a:t>t</a:t>
            </a:r>
            <a:r>
              <a:rPr sz="2400" b="1" spc="-53" dirty="0">
                <a:solidFill>
                  <a:schemeClr val="tx1"/>
                </a:solidFill>
                <a:cs typeface="Calibri"/>
              </a:rPr>
              <a:t>r</a:t>
            </a:r>
            <a:r>
              <a:rPr sz="2400" b="1" spc="47" dirty="0">
                <a:solidFill>
                  <a:schemeClr val="tx1"/>
                </a:solidFill>
                <a:cs typeface="Calibri"/>
              </a:rPr>
              <a:t>a</a:t>
            </a:r>
            <a:r>
              <a:rPr sz="2400" b="1" spc="-67" dirty="0">
                <a:solidFill>
                  <a:schemeClr val="tx1"/>
                </a:solidFill>
                <a:cs typeface="Calibri"/>
              </a:rPr>
              <a:t>n</a:t>
            </a:r>
            <a:r>
              <a:rPr sz="2400" b="1" spc="-7" dirty="0">
                <a:solidFill>
                  <a:schemeClr val="tx1"/>
                </a:solidFill>
                <a:cs typeface="Calibri"/>
              </a:rPr>
              <a:t>s</a:t>
            </a:r>
            <a:r>
              <a:rPr sz="2400" b="1" spc="-67" dirty="0">
                <a:solidFill>
                  <a:schemeClr val="tx1"/>
                </a:solidFill>
                <a:cs typeface="Calibri"/>
              </a:rPr>
              <a:t>p</a:t>
            </a:r>
            <a:r>
              <a:rPr sz="2400" b="1" spc="-20" dirty="0">
                <a:solidFill>
                  <a:schemeClr val="tx1"/>
                </a:solidFill>
                <a:cs typeface="Calibri"/>
              </a:rPr>
              <a:t>i</a:t>
            </a:r>
            <a:r>
              <a:rPr sz="2400" b="1" spc="-53" dirty="0">
                <a:solidFill>
                  <a:schemeClr val="tx1"/>
                </a:solidFill>
                <a:cs typeface="Calibri"/>
              </a:rPr>
              <a:t>r</a:t>
            </a:r>
            <a:r>
              <a:rPr sz="2400" b="1" spc="47" dirty="0">
                <a:solidFill>
                  <a:schemeClr val="tx1"/>
                </a:solidFill>
                <a:cs typeface="Calibri"/>
              </a:rPr>
              <a:t>a</a:t>
            </a:r>
            <a:r>
              <a:rPr sz="2400" b="1" spc="-7" dirty="0">
                <a:solidFill>
                  <a:schemeClr val="tx1"/>
                </a:solidFill>
                <a:cs typeface="Calibri"/>
              </a:rPr>
              <a:t>t</a:t>
            </a:r>
            <a:r>
              <a:rPr sz="2400" b="1" spc="-20" dirty="0">
                <a:solidFill>
                  <a:schemeClr val="tx1"/>
                </a:solidFill>
                <a:cs typeface="Calibri"/>
              </a:rPr>
              <a:t>i</a:t>
            </a:r>
            <a:r>
              <a:rPr sz="2400" b="1" spc="-67" dirty="0">
                <a:solidFill>
                  <a:schemeClr val="tx1"/>
                </a:solidFill>
                <a:cs typeface="Calibri"/>
              </a:rPr>
              <a:t>o</a:t>
            </a:r>
            <a:r>
              <a:rPr sz="2400" b="1" dirty="0">
                <a:solidFill>
                  <a:schemeClr val="tx1"/>
                </a:solidFill>
                <a:cs typeface="Calibri"/>
              </a:rPr>
              <a:t>n</a:t>
            </a:r>
          </a:p>
        </p:txBody>
      </p:sp>
      <p:sp>
        <p:nvSpPr>
          <p:cNvPr id="11" name="object 11"/>
          <p:cNvSpPr/>
          <p:nvPr/>
        </p:nvSpPr>
        <p:spPr>
          <a:xfrm>
            <a:off x="7844589" y="2095952"/>
            <a:ext cx="3770786" cy="2884459"/>
          </a:xfrm>
          <a:prstGeom prst="rect">
            <a:avLst/>
          </a:prstGeom>
          <a:blipFill>
            <a:blip r:embed="rId4" cstate="print"/>
            <a:stretch>
              <a:fillRect/>
            </a:stretch>
          </a:blipFill>
        </p:spPr>
        <p:txBody>
          <a:bodyPr wrap="square" lIns="0" tIns="0" rIns="0" bIns="0" rtlCol="0"/>
          <a:lstStyle/>
          <a:p>
            <a:endParaRPr sz="2400">
              <a:solidFill>
                <a:prstClr val="black"/>
              </a:solidFill>
            </a:endParaRPr>
          </a:p>
        </p:txBody>
      </p:sp>
      <p:sp>
        <p:nvSpPr>
          <p:cNvPr id="12" name="TextBox 11"/>
          <p:cNvSpPr txBox="1"/>
          <p:nvPr/>
        </p:nvSpPr>
        <p:spPr>
          <a:xfrm>
            <a:off x="685800" y="5105400"/>
            <a:ext cx="9448800" cy="954107"/>
          </a:xfrm>
          <a:prstGeom prst="rect">
            <a:avLst/>
          </a:prstGeom>
          <a:noFill/>
        </p:spPr>
        <p:txBody>
          <a:bodyPr wrap="square" rtlCol="0">
            <a:spAutoFit/>
          </a:bodyPr>
          <a:lstStyle/>
          <a:p>
            <a:pPr marL="12700" marR="5080" algn="l">
              <a:lnSpc>
                <a:spcPct val="100000"/>
              </a:lnSpc>
              <a:spcBef>
                <a:spcPts val="40"/>
              </a:spcBef>
              <a:buClr>
                <a:srgbClr val="600000"/>
              </a:buClr>
              <a:tabLst>
                <a:tab pos="228600" algn="l"/>
              </a:tabLst>
            </a:pPr>
            <a:r>
              <a:rPr lang="en-US" b="1" spc="-10" dirty="0">
                <a:solidFill>
                  <a:schemeClr val="tx1"/>
                </a:solidFill>
                <a:latin typeface="Arial Black" panose="020B0A04020102020204" pitchFamily="34" charset="0"/>
                <a:cs typeface="Calibri"/>
              </a:rPr>
              <a:t>M</a:t>
            </a:r>
            <a:r>
              <a:rPr lang="en-US" b="1" spc="45" dirty="0">
                <a:solidFill>
                  <a:schemeClr val="tx1"/>
                </a:solidFill>
                <a:latin typeface="Arial Black" panose="020B0A04020102020204" pitchFamily="34" charset="0"/>
                <a:cs typeface="Calibri"/>
              </a:rPr>
              <a:t>o</a:t>
            </a:r>
            <a:r>
              <a:rPr lang="en-US" b="1" spc="15" dirty="0">
                <a:solidFill>
                  <a:schemeClr val="tx1"/>
                </a:solidFill>
                <a:latin typeface="Arial Black" panose="020B0A04020102020204" pitchFamily="34" charset="0"/>
                <a:cs typeface="Calibri"/>
              </a:rPr>
              <a:t>s</a:t>
            </a:r>
            <a:r>
              <a:rPr lang="en-US" b="1" spc="-10" dirty="0">
                <a:solidFill>
                  <a:schemeClr val="tx1"/>
                </a:solidFill>
                <a:latin typeface="Arial Black" panose="020B0A04020102020204" pitchFamily="34" charset="0"/>
                <a:cs typeface="Calibri"/>
              </a:rPr>
              <a:t>t recent studies</a:t>
            </a:r>
            <a:r>
              <a:rPr lang="en-US" b="1" spc="-25" dirty="0">
                <a:solidFill>
                  <a:schemeClr val="tx1"/>
                </a:solidFill>
                <a:latin typeface="Arial Black" panose="020B0A04020102020204" pitchFamily="34" charset="0"/>
                <a:cs typeface="Calibri"/>
              </a:rPr>
              <a:t> </a:t>
            </a:r>
            <a:r>
              <a:rPr lang="en-US" b="1" spc="40" dirty="0">
                <a:solidFill>
                  <a:schemeClr val="tx1"/>
                </a:solidFill>
                <a:latin typeface="Arial Black" panose="020B0A04020102020204" pitchFamily="34" charset="0"/>
                <a:cs typeface="Calibri"/>
              </a:rPr>
              <a:t>i</a:t>
            </a:r>
            <a:r>
              <a:rPr lang="en-US" b="1" spc="45" dirty="0">
                <a:solidFill>
                  <a:schemeClr val="tx1"/>
                </a:solidFill>
                <a:latin typeface="Arial Black" panose="020B0A04020102020204" pitchFamily="34" charset="0"/>
                <a:cs typeface="Calibri"/>
              </a:rPr>
              <a:t>nd</a:t>
            </a:r>
            <a:r>
              <a:rPr lang="en-US" b="1" spc="40" dirty="0">
                <a:solidFill>
                  <a:schemeClr val="tx1"/>
                </a:solidFill>
                <a:latin typeface="Arial Black" panose="020B0A04020102020204" pitchFamily="34" charset="0"/>
                <a:cs typeface="Calibri"/>
              </a:rPr>
              <a:t>i</a:t>
            </a:r>
            <a:r>
              <a:rPr lang="en-US" b="1" spc="-60" dirty="0">
                <a:solidFill>
                  <a:schemeClr val="tx1"/>
                </a:solidFill>
                <a:latin typeface="Arial Black" panose="020B0A04020102020204" pitchFamily="34" charset="0"/>
                <a:cs typeface="Calibri"/>
              </a:rPr>
              <a:t>c</a:t>
            </a:r>
            <a:r>
              <a:rPr lang="en-US" b="1" spc="40" dirty="0">
                <a:solidFill>
                  <a:schemeClr val="tx1"/>
                </a:solidFill>
                <a:latin typeface="Arial Black" panose="020B0A04020102020204" pitchFamily="34" charset="0"/>
                <a:cs typeface="Calibri"/>
              </a:rPr>
              <a:t>a</a:t>
            </a:r>
            <a:r>
              <a:rPr lang="en-US" b="1" spc="20" dirty="0">
                <a:solidFill>
                  <a:schemeClr val="tx1"/>
                </a:solidFill>
                <a:latin typeface="Arial Black" panose="020B0A04020102020204" pitchFamily="34" charset="0"/>
                <a:cs typeface="Calibri"/>
              </a:rPr>
              <a:t>t</a:t>
            </a:r>
            <a:r>
              <a:rPr lang="en-US" b="1" spc="-10" dirty="0">
                <a:solidFill>
                  <a:schemeClr val="tx1"/>
                </a:solidFill>
                <a:latin typeface="Arial Black" panose="020B0A04020102020204" pitchFamily="34" charset="0"/>
                <a:cs typeface="Calibri"/>
              </a:rPr>
              <a:t>e</a:t>
            </a:r>
            <a:r>
              <a:rPr lang="en-US" b="1" spc="-150" dirty="0">
                <a:solidFill>
                  <a:schemeClr val="tx1"/>
                </a:solidFill>
                <a:latin typeface="Arial Black" panose="020B0A04020102020204" pitchFamily="34" charset="0"/>
                <a:cs typeface="Calibri"/>
              </a:rPr>
              <a:t> </a:t>
            </a:r>
            <a:r>
              <a:rPr lang="en-US" b="1" dirty="0">
                <a:solidFill>
                  <a:schemeClr val="tx1"/>
                </a:solidFill>
                <a:latin typeface="Arial Black" panose="020B0A04020102020204" pitchFamily="34" charset="0"/>
                <a:cs typeface="Calibri"/>
              </a:rPr>
              <a:t>~</a:t>
            </a:r>
            <a:r>
              <a:rPr lang="en-US" b="1" spc="-30" dirty="0">
                <a:solidFill>
                  <a:schemeClr val="tx1"/>
                </a:solidFill>
                <a:latin typeface="Arial Black" panose="020B0A04020102020204" pitchFamily="34" charset="0"/>
                <a:cs typeface="Calibri"/>
              </a:rPr>
              <a:t>3</a:t>
            </a:r>
            <a:r>
              <a:rPr lang="en-US" b="1" spc="-15" dirty="0">
                <a:solidFill>
                  <a:schemeClr val="tx1"/>
                </a:solidFill>
                <a:latin typeface="Arial Black" panose="020B0A04020102020204" pitchFamily="34" charset="0"/>
                <a:cs typeface="Calibri"/>
              </a:rPr>
              <a:t>-</a:t>
            </a:r>
            <a:r>
              <a:rPr lang="en-US" b="1" spc="-30" dirty="0">
                <a:solidFill>
                  <a:schemeClr val="tx1"/>
                </a:solidFill>
                <a:latin typeface="Arial Black" panose="020B0A04020102020204" pitchFamily="34" charset="0"/>
                <a:cs typeface="Calibri"/>
              </a:rPr>
              <a:t>4</a:t>
            </a:r>
            <a:r>
              <a:rPr lang="en-US" b="1" spc="-15" dirty="0">
                <a:solidFill>
                  <a:schemeClr val="tx1"/>
                </a:solidFill>
                <a:latin typeface="Arial Black" panose="020B0A04020102020204" pitchFamily="34" charset="0"/>
                <a:cs typeface="Calibri"/>
              </a:rPr>
              <a:t>%</a:t>
            </a:r>
            <a:r>
              <a:rPr lang="en-US" b="1" spc="-85" dirty="0">
                <a:solidFill>
                  <a:schemeClr val="tx1"/>
                </a:solidFill>
                <a:latin typeface="Arial Black" panose="020B0A04020102020204" pitchFamily="34" charset="0"/>
                <a:cs typeface="Calibri"/>
              </a:rPr>
              <a:t> </a:t>
            </a:r>
            <a:r>
              <a:rPr lang="en-US" b="1" spc="45" dirty="0">
                <a:solidFill>
                  <a:schemeClr val="tx1"/>
                </a:solidFill>
                <a:latin typeface="Arial Black" panose="020B0A04020102020204" pitchFamily="34" charset="0"/>
                <a:cs typeface="Calibri"/>
              </a:rPr>
              <a:t>d</a:t>
            </a:r>
            <a:r>
              <a:rPr lang="en-US" b="1" spc="-10" dirty="0">
                <a:solidFill>
                  <a:schemeClr val="tx1"/>
                </a:solidFill>
                <a:latin typeface="Arial Black" panose="020B0A04020102020204" pitchFamily="34" charset="0"/>
                <a:cs typeface="Calibri"/>
              </a:rPr>
              <a:t>e</a:t>
            </a:r>
            <a:r>
              <a:rPr lang="en-US" b="1" spc="-60" dirty="0">
                <a:solidFill>
                  <a:schemeClr val="tx1"/>
                </a:solidFill>
                <a:latin typeface="Arial Black" panose="020B0A04020102020204" pitchFamily="34" charset="0"/>
                <a:cs typeface="Calibri"/>
              </a:rPr>
              <a:t>c</a:t>
            </a:r>
            <a:r>
              <a:rPr lang="en-US" b="1" spc="40" dirty="0">
                <a:solidFill>
                  <a:schemeClr val="tx1"/>
                </a:solidFill>
                <a:latin typeface="Arial Black" panose="020B0A04020102020204" pitchFamily="34" charset="0"/>
                <a:cs typeface="Calibri"/>
              </a:rPr>
              <a:t>li</a:t>
            </a:r>
            <a:r>
              <a:rPr lang="en-US" b="1" spc="45" dirty="0">
                <a:solidFill>
                  <a:schemeClr val="tx1"/>
                </a:solidFill>
                <a:latin typeface="Arial Black" panose="020B0A04020102020204" pitchFamily="34" charset="0"/>
                <a:cs typeface="Calibri"/>
              </a:rPr>
              <a:t>n</a:t>
            </a:r>
            <a:r>
              <a:rPr lang="en-US" b="1" spc="-10" dirty="0">
                <a:solidFill>
                  <a:schemeClr val="tx1"/>
                </a:solidFill>
                <a:latin typeface="Arial Black" panose="020B0A04020102020204" pitchFamily="34" charset="0"/>
                <a:cs typeface="Calibri"/>
              </a:rPr>
              <a:t>e</a:t>
            </a:r>
            <a:r>
              <a:rPr lang="en-US" b="1" spc="-5" dirty="0">
                <a:solidFill>
                  <a:schemeClr val="tx1"/>
                </a:solidFill>
                <a:latin typeface="Arial Black" panose="020B0A04020102020204" pitchFamily="34" charset="0"/>
                <a:cs typeface="Calibri"/>
              </a:rPr>
              <a:t> </a:t>
            </a:r>
            <a:r>
              <a:rPr lang="en-US" b="1" spc="40" dirty="0">
                <a:solidFill>
                  <a:schemeClr val="tx1"/>
                </a:solidFill>
                <a:latin typeface="Arial Black" panose="020B0A04020102020204" pitchFamily="34" charset="0"/>
                <a:cs typeface="Calibri"/>
              </a:rPr>
              <a:t>i</a:t>
            </a:r>
            <a:r>
              <a:rPr lang="en-US" b="1" dirty="0">
                <a:solidFill>
                  <a:schemeClr val="tx1"/>
                </a:solidFill>
                <a:latin typeface="Arial Black" panose="020B0A04020102020204" pitchFamily="34" charset="0"/>
                <a:cs typeface="Calibri"/>
              </a:rPr>
              <a:t>n</a:t>
            </a:r>
            <a:r>
              <a:rPr lang="en-US" b="1" spc="-5" dirty="0">
                <a:solidFill>
                  <a:schemeClr val="tx1"/>
                </a:solidFill>
                <a:latin typeface="Arial Black" panose="020B0A04020102020204" pitchFamily="34" charset="0"/>
                <a:cs typeface="Calibri"/>
              </a:rPr>
              <a:t> </a:t>
            </a:r>
            <a:r>
              <a:rPr lang="en-US" b="1" spc="40" dirty="0">
                <a:solidFill>
                  <a:schemeClr val="tx1"/>
                </a:solidFill>
                <a:latin typeface="Arial Black" panose="020B0A04020102020204" pitchFamily="34" charset="0"/>
                <a:cs typeface="Calibri"/>
              </a:rPr>
              <a:t>a</a:t>
            </a:r>
            <a:r>
              <a:rPr lang="en-US" b="1" spc="45" dirty="0">
                <a:solidFill>
                  <a:schemeClr val="tx1"/>
                </a:solidFill>
                <a:latin typeface="Arial Black" panose="020B0A04020102020204" pitchFamily="34" charset="0"/>
                <a:cs typeface="Calibri"/>
              </a:rPr>
              <a:t>nnu</a:t>
            </a:r>
            <a:r>
              <a:rPr lang="en-US" b="1" spc="40" dirty="0">
                <a:solidFill>
                  <a:schemeClr val="tx1"/>
                </a:solidFill>
                <a:latin typeface="Arial Black" panose="020B0A04020102020204" pitchFamily="34" charset="0"/>
                <a:cs typeface="Calibri"/>
              </a:rPr>
              <a:t>a</a:t>
            </a:r>
            <a:r>
              <a:rPr lang="en-US" b="1" dirty="0">
                <a:solidFill>
                  <a:schemeClr val="tx1"/>
                </a:solidFill>
                <a:latin typeface="Arial Black" panose="020B0A04020102020204" pitchFamily="34" charset="0"/>
                <a:cs typeface="Calibri"/>
              </a:rPr>
              <a:t>l</a:t>
            </a:r>
            <a:r>
              <a:rPr lang="en-US" b="1" spc="-114" dirty="0">
                <a:solidFill>
                  <a:schemeClr val="tx1"/>
                </a:solidFill>
                <a:latin typeface="Arial Black" panose="020B0A04020102020204" pitchFamily="34" charset="0"/>
                <a:cs typeface="Calibri"/>
              </a:rPr>
              <a:t> </a:t>
            </a:r>
            <a:r>
              <a:rPr lang="en-US" b="1" spc="-10" dirty="0">
                <a:solidFill>
                  <a:schemeClr val="tx1"/>
                </a:solidFill>
                <a:latin typeface="Arial Black" panose="020B0A04020102020204" pitchFamily="34" charset="0"/>
                <a:cs typeface="Calibri"/>
              </a:rPr>
              <a:t>r</a:t>
            </a:r>
            <a:r>
              <a:rPr lang="en-US" b="1" spc="45" dirty="0">
                <a:solidFill>
                  <a:schemeClr val="tx1"/>
                </a:solidFill>
                <a:latin typeface="Arial Black" panose="020B0A04020102020204" pitchFamily="34" charset="0"/>
                <a:cs typeface="Calibri"/>
              </a:rPr>
              <a:t>uno</a:t>
            </a:r>
            <a:r>
              <a:rPr lang="en-US" b="1" spc="-15" dirty="0">
                <a:solidFill>
                  <a:schemeClr val="tx1"/>
                </a:solidFill>
                <a:latin typeface="Arial Black" panose="020B0A04020102020204" pitchFamily="34" charset="0"/>
                <a:cs typeface="Calibri"/>
              </a:rPr>
              <a:t>f</a:t>
            </a:r>
            <a:r>
              <a:rPr lang="en-US" b="1" dirty="0">
                <a:solidFill>
                  <a:schemeClr val="tx1"/>
                </a:solidFill>
                <a:latin typeface="Arial Black" panose="020B0A04020102020204" pitchFamily="34" charset="0"/>
                <a:cs typeface="Calibri"/>
              </a:rPr>
              <a:t>f</a:t>
            </a:r>
            <a:r>
              <a:rPr lang="en-US" b="1" spc="-165" dirty="0">
                <a:solidFill>
                  <a:schemeClr val="tx1"/>
                </a:solidFill>
                <a:latin typeface="Arial Black" panose="020B0A04020102020204" pitchFamily="34" charset="0"/>
                <a:cs typeface="Calibri"/>
              </a:rPr>
              <a:t> </a:t>
            </a:r>
            <a:r>
              <a:rPr lang="en-US" b="1" spc="40" dirty="0">
                <a:solidFill>
                  <a:schemeClr val="tx1"/>
                </a:solidFill>
                <a:latin typeface="Arial Black" panose="020B0A04020102020204" pitchFamily="34" charset="0"/>
                <a:cs typeface="Calibri"/>
              </a:rPr>
              <a:t>i</a:t>
            </a:r>
            <a:r>
              <a:rPr lang="en-US" b="1" dirty="0">
                <a:solidFill>
                  <a:schemeClr val="tx1"/>
                </a:solidFill>
                <a:latin typeface="Arial Black" panose="020B0A04020102020204" pitchFamily="34" charset="0"/>
                <a:cs typeface="Calibri"/>
              </a:rPr>
              <a:t>n</a:t>
            </a:r>
            <a:r>
              <a:rPr lang="en-US" b="1" spc="-105" dirty="0">
                <a:solidFill>
                  <a:schemeClr val="tx1"/>
                </a:solidFill>
                <a:latin typeface="Arial Black" panose="020B0A04020102020204" pitchFamily="34" charset="0"/>
                <a:cs typeface="Calibri"/>
              </a:rPr>
              <a:t> </a:t>
            </a:r>
            <a:r>
              <a:rPr lang="en-US" b="1" spc="30" dirty="0">
                <a:solidFill>
                  <a:schemeClr val="tx1"/>
                </a:solidFill>
                <a:latin typeface="Arial Black" panose="020B0A04020102020204" pitchFamily="34" charset="0"/>
                <a:cs typeface="Calibri"/>
              </a:rPr>
              <a:t>C</a:t>
            </a:r>
            <a:r>
              <a:rPr lang="en-US" b="1" dirty="0">
                <a:solidFill>
                  <a:schemeClr val="tx1"/>
                </a:solidFill>
                <a:latin typeface="Arial Black" panose="020B0A04020102020204" pitchFamily="34" charset="0"/>
                <a:cs typeface="Calibri"/>
              </a:rPr>
              <a:t>O</a:t>
            </a:r>
            <a:r>
              <a:rPr lang="en-US" b="1" spc="-180" dirty="0">
                <a:solidFill>
                  <a:schemeClr val="tx1"/>
                </a:solidFill>
                <a:latin typeface="Arial Black" panose="020B0A04020102020204" pitchFamily="34" charset="0"/>
                <a:cs typeface="Calibri"/>
              </a:rPr>
              <a:t> </a:t>
            </a:r>
            <a:r>
              <a:rPr lang="en-US" b="1" spc="-15" dirty="0">
                <a:solidFill>
                  <a:schemeClr val="tx1"/>
                </a:solidFill>
                <a:latin typeface="Arial Black" panose="020B0A04020102020204" pitchFamily="34" charset="0"/>
                <a:cs typeface="Calibri"/>
              </a:rPr>
              <a:t>f</a:t>
            </a:r>
            <a:r>
              <a:rPr lang="en-US" b="1" spc="45" dirty="0">
                <a:solidFill>
                  <a:schemeClr val="tx1"/>
                </a:solidFill>
                <a:latin typeface="Arial Black" panose="020B0A04020102020204" pitchFamily="34" charset="0"/>
                <a:cs typeface="Calibri"/>
              </a:rPr>
              <a:t>o</a:t>
            </a:r>
            <a:r>
              <a:rPr lang="en-US" b="1" spc="-10" dirty="0">
                <a:solidFill>
                  <a:schemeClr val="tx1"/>
                </a:solidFill>
                <a:latin typeface="Arial Black" panose="020B0A04020102020204" pitchFamily="34" charset="0"/>
                <a:cs typeface="Calibri"/>
              </a:rPr>
              <a:t>r e</a:t>
            </a:r>
            <a:r>
              <a:rPr lang="en-US" b="1" spc="-15" dirty="0">
                <a:solidFill>
                  <a:schemeClr val="tx1"/>
                </a:solidFill>
                <a:latin typeface="Arial Black" panose="020B0A04020102020204" pitchFamily="34" charset="0"/>
                <a:cs typeface="Calibri"/>
              </a:rPr>
              <a:t>v</a:t>
            </a:r>
            <a:r>
              <a:rPr lang="en-US" b="1" spc="-10" dirty="0">
                <a:solidFill>
                  <a:schemeClr val="tx1"/>
                </a:solidFill>
                <a:latin typeface="Arial Black" panose="020B0A04020102020204" pitchFamily="34" charset="0"/>
                <a:cs typeface="Calibri"/>
              </a:rPr>
              <a:t>ery</a:t>
            </a:r>
            <a:r>
              <a:rPr lang="en-US" b="1" spc="-60" dirty="0">
                <a:solidFill>
                  <a:schemeClr val="tx1"/>
                </a:solidFill>
                <a:latin typeface="Arial Black" panose="020B0A04020102020204" pitchFamily="34" charset="0"/>
                <a:cs typeface="Calibri"/>
              </a:rPr>
              <a:t> </a:t>
            </a:r>
            <a:r>
              <a:rPr lang="en-US" b="1" spc="-30" dirty="0">
                <a:solidFill>
                  <a:schemeClr val="tx1"/>
                </a:solidFill>
                <a:latin typeface="Arial Black" panose="020B0A04020102020204" pitchFamily="34" charset="0"/>
                <a:cs typeface="Calibri"/>
              </a:rPr>
              <a:t>1</a:t>
            </a:r>
            <a:r>
              <a:rPr lang="en-US" b="1" spc="15" baseline="25641" dirty="0">
                <a:solidFill>
                  <a:schemeClr val="tx1"/>
                </a:solidFill>
                <a:latin typeface="Arial Black" panose="020B0A04020102020204" pitchFamily="34" charset="0"/>
                <a:cs typeface="Calibri"/>
              </a:rPr>
              <a:t>o</a:t>
            </a:r>
            <a:r>
              <a:rPr lang="en-US" b="1" dirty="0">
                <a:solidFill>
                  <a:schemeClr val="tx1"/>
                </a:solidFill>
                <a:latin typeface="Arial Black" panose="020B0A04020102020204" pitchFamily="34" charset="0"/>
                <a:cs typeface="Calibri"/>
              </a:rPr>
              <a:t>F</a:t>
            </a:r>
            <a:r>
              <a:rPr lang="en-US" b="1" spc="25" dirty="0">
                <a:solidFill>
                  <a:schemeClr val="tx1"/>
                </a:solidFill>
                <a:latin typeface="Arial Black" panose="020B0A04020102020204" pitchFamily="34" charset="0"/>
                <a:cs typeface="Calibri"/>
              </a:rPr>
              <a:t> </a:t>
            </a:r>
            <a:r>
              <a:rPr lang="en-US" b="1" spc="-55" dirty="0">
                <a:solidFill>
                  <a:schemeClr val="tx1"/>
                </a:solidFill>
                <a:latin typeface="Arial Black" panose="020B0A04020102020204" pitchFamily="34" charset="0"/>
                <a:cs typeface="Franklin Gothic Book"/>
              </a:rPr>
              <a:t>o</a:t>
            </a:r>
            <a:r>
              <a:rPr lang="en-US" b="1" spc="-10" dirty="0">
                <a:solidFill>
                  <a:schemeClr val="tx1"/>
                </a:solidFill>
                <a:latin typeface="Arial Black" panose="020B0A04020102020204" pitchFamily="34" charset="0"/>
                <a:cs typeface="Franklin Gothic Book"/>
              </a:rPr>
              <a:t>f</a:t>
            </a:r>
            <a:r>
              <a:rPr lang="en-US" b="1" spc="100" dirty="0">
                <a:solidFill>
                  <a:schemeClr val="tx1"/>
                </a:solidFill>
                <a:latin typeface="Arial Black" panose="020B0A04020102020204" pitchFamily="34" charset="0"/>
                <a:cs typeface="Franklin Gothic Book"/>
              </a:rPr>
              <a:t> </a:t>
            </a:r>
            <a:r>
              <a:rPr lang="en-US" b="1" spc="-30" dirty="0">
                <a:solidFill>
                  <a:schemeClr val="tx1"/>
                </a:solidFill>
                <a:latin typeface="Arial Black" panose="020B0A04020102020204" pitchFamily="34" charset="0"/>
                <a:cs typeface="Franklin Gothic Book"/>
              </a:rPr>
              <a:t>w</a:t>
            </a:r>
            <a:r>
              <a:rPr lang="en-US" b="1" spc="25" dirty="0">
                <a:solidFill>
                  <a:schemeClr val="tx1"/>
                </a:solidFill>
                <a:latin typeface="Arial Black" panose="020B0A04020102020204" pitchFamily="34" charset="0"/>
                <a:cs typeface="Franklin Gothic Book"/>
              </a:rPr>
              <a:t>ar</a:t>
            </a:r>
            <a:r>
              <a:rPr lang="en-US" b="1" spc="-50" dirty="0">
                <a:solidFill>
                  <a:schemeClr val="tx1"/>
                </a:solidFill>
                <a:latin typeface="Arial Black" panose="020B0A04020102020204" pitchFamily="34" charset="0"/>
                <a:cs typeface="Franklin Gothic Book"/>
              </a:rPr>
              <a:t>m</a:t>
            </a:r>
            <a:r>
              <a:rPr lang="en-US" b="1" spc="40" dirty="0">
                <a:solidFill>
                  <a:schemeClr val="tx1"/>
                </a:solidFill>
                <a:latin typeface="Arial Black" panose="020B0A04020102020204" pitchFamily="34" charset="0"/>
                <a:cs typeface="Franklin Gothic Book"/>
              </a:rPr>
              <a:t>i</a:t>
            </a:r>
            <a:r>
              <a:rPr lang="en-US" b="1" dirty="0">
                <a:solidFill>
                  <a:schemeClr val="tx1"/>
                </a:solidFill>
                <a:latin typeface="Arial Black" panose="020B0A04020102020204" pitchFamily="34" charset="0"/>
                <a:cs typeface="Franklin Gothic Book"/>
              </a:rPr>
              <a:t>ng</a:t>
            </a:r>
          </a:p>
        </p:txBody>
      </p:sp>
      <p:sp>
        <p:nvSpPr>
          <p:cNvPr id="15" name="Title 1"/>
          <p:cNvSpPr>
            <a:spLocks noGrp="1"/>
          </p:cNvSpPr>
          <p:nvPr>
            <p:ph type="title"/>
          </p:nvPr>
        </p:nvSpPr>
        <p:spPr>
          <a:xfrm>
            <a:off x="859298" y="791681"/>
            <a:ext cx="10467474" cy="897329"/>
          </a:xfrm>
          <a:ln>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bodyPr>
          <a:lstStyle/>
          <a:p>
            <a:r>
              <a:rPr lang="en-US" sz="3200" spc="300" dirty="0">
                <a:solidFill>
                  <a:schemeClr val="tx1"/>
                </a:solidFill>
                <a:latin typeface="Franklin Gothic Book"/>
                <a:cs typeface="Franklin Gothic Book"/>
              </a:rPr>
              <a:t>How Warming Drives Reductions in Streamflow</a:t>
            </a:r>
            <a:br>
              <a:rPr lang="en-US" sz="3200" dirty="0">
                <a:solidFill>
                  <a:schemeClr val="tx1"/>
                </a:solidFill>
                <a:latin typeface="Franklin Gothic Book"/>
                <a:cs typeface="Franklin Gothic Book"/>
              </a:rPr>
            </a:br>
            <a:r>
              <a:rPr lang="en-US" sz="1400" b="0" spc="-7" dirty="0" err="1">
                <a:solidFill>
                  <a:schemeClr val="tx1"/>
                </a:solidFill>
                <a:cs typeface="Arial"/>
              </a:rPr>
              <a:t>B</a:t>
            </a:r>
            <a:r>
              <a:rPr lang="en-US" sz="1400" b="0" spc="40" dirty="0" err="1">
                <a:solidFill>
                  <a:schemeClr val="tx1"/>
                </a:solidFill>
                <a:cs typeface="Arial"/>
              </a:rPr>
              <a:t>e</a:t>
            </a:r>
            <a:r>
              <a:rPr lang="en-US" sz="1400" b="0" dirty="0" err="1">
                <a:solidFill>
                  <a:schemeClr val="tx1"/>
                </a:solidFill>
                <a:cs typeface="Arial"/>
              </a:rPr>
              <a:t>r</a:t>
            </a:r>
            <a:r>
              <a:rPr lang="en-US" sz="1400" b="0" spc="40" dirty="0" err="1">
                <a:solidFill>
                  <a:schemeClr val="tx1"/>
                </a:solidFill>
                <a:cs typeface="Arial"/>
              </a:rPr>
              <a:t>ghuij</a:t>
            </a:r>
            <a:r>
              <a:rPr lang="en-US" sz="1400" b="0" dirty="0" err="1">
                <a:solidFill>
                  <a:schemeClr val="tx1"/>
                </a:solidFill>
                <a:cs typeface="Arial"/>
              </a:rPr>
              <a:t>s</a:t>
            </a:r>
            <a:r>
              <a:rPr lang="en-US" sz="1400" b="0" spc="-187" dirty="0">
                <a:solidFill>
                  <a:schemeClr val="tx1"/>
                </a:solidFill>
                <a:cs typeface="Arial"/>
              </a:rPr>
              <a:t> </a:t>
            </a:r>
            <a:r>
              <a:rPr lang="en-US" sz="1400" b="0" spc="40" dirty="0">
                <a:solidFill>
                  <a:schemeClr val="tx1"/>
                </a:solidFill>
                <a:cs typeface="Arial"/>
              </a:rPr>
              <a:t>e</a:t>
            </a:r>
            <a:r>
              <a:rPr lang="en-US" sz="1400" b="0" spc="-7" dirty="0">
                <a:solidFill>
                  <a:schemeClr val="tx1"/>
                </a:solidFill>
                <a:cs typeface="Arial"/>
              </a:rPr>
              <a:t>t</a:t>
            </a:r>
            <a:r>
              <a:rPr lang="en-US" sz="1400" b="0" spc="-93" dirty="0">
                <a:solidFill>
                  <a:schemeClr val="tx1"/>
                </a:solidFill>
                <a:cs typeface="Arial"/>
              </a:rPr>
              <a:t> </a:t>
            </a:r>
            <a:r>
              <a:rPr lang="en-US" sz="1400" b="0" spc="40" dirty="0">
                <a:solidFill>
                  <a:schemeClr val="tx1"/>
                </a:solidFill>
                <a:cs typeface="Arial"/>
              </a:rPr>
              <a:t>al</a:t>
            </a:r>
            <a:r>
              <a:rPr lang="en-US" sz="1400" b="0" spc="-7" dirty="0">
                <a:solidFill>
                  <a:schemeClr val="tx1"/>
                </a:solidFill>
                <a:cs typeface="Arial"/>
              </a:rPr>
              <a:t>.</a:t>
            </a:r>
            <a:r>
              <a:rPr lang="en-US" sz="1400" b="0" spc="-93" dirty="0">
                <a:solidFill>
                  <a:schemeClr val="tx1"/>
                </a:solidFill>
                <a:cs typeface="Arial"/>
              </a:rPr>
              <a:t> </a:t>
            </a:r>
            <a:r>
              <a:rPr lang="en-US" sz="1400" b="0" dirty="0">
                <a:solidFill>
                  <a:schemeClr val="tx1"/>
                </a:solidFill>
                <a:cs typeface="Arial"/>
              </a:rPr>
              <a:t>(</a:t>
            </a:r>
            <a:r>
              <a:rPr lang="en-US" sz="1400" b="0" spc="40" dirty="0">
                <a:solidFill>
                  <a:schemeClr val="tx1"/>
                </a:solidFill>
                <a:cs typeface="Arial"/>
              </a:rPr>
              <a:t>2014</a:t>
            </a:r>
            <a:r>
              <a:rPr lang="en-US" sz="1400" b="0" spc="-7" dirty="0">
                <a:solidFill>
                  <a:schemeClr val="tx1"/>
                </a:solidFill>
                <a:cs typeface="Arial"/>
              </a:rPr>
              <a:t>),</a:t>
            </a:r>
            <a:r>
              <a:rPr lang="en-US" sz="1400" b="0" spc="-227" dirty="0">
                <a:solidFill>
                  <a:schemeClr val="tx1"/>
                </a:solidFill>
                <a:cs typeface="Arial"/>
              </a:rPr>
              <a:t> </a:t>
            </a:r>
            <a:r>
              <a:rPr lang="en-US" sz="1400" b="0" dirty="0">
                <a:solidFill>
                  <a:schemeClr val="tx1"/>
                </a:solidFill>
                <a:cs typeface="Arial"/>
              </a:rPr>
              <a:t>B</a:t>
            </a:r>
            <a:r>
              <a:rPr lang="en-US" sz="1400" b="0" spc="40" dirty="0">
                <a:solidFill>
                  <a:schemeClr val="tx1"/>
                </a:solidFill>
                <a:cs typeface="Arial"/>
              </a:rPr>
              <a:t>a</a:t>
            </a:r>
            <a:r>
              <a:rPr lang="en-US" sz="1400" b="0" dirty="0">
                <a:solidFill>
                  <a:schemeClr val="tx1"/>
                </a:solidFill>
                <a:cs typeface="Arial"/>
              </a:rPr>
              <a:t>r</a:t>
            </a:r>
            <a:r>
              <a:rPr lang="en-US" sz="1400" b="0" spc="40" dirty="0">
                <a:solidFill>
                  <a:schemeClr val="tx1"/>
                </a:solidFill>
                <a:cs typeface="Arial"/>
              </a:rPr>
              <a:t>nha</a:t>
            </a:r>
            <a:r>
              <a:rPr lang="en-US" sz="1400" b="0" spc="-7" dirty="0">
                <a:solidFill>
                  <a:schemeClr val="tx1"/>
                </a:solidFill>
                <a:cs typeface="Arial"/>
              </a:rPr>
              <a:t>rt</a:t>
            </a:r>
            <a:r>
              <a:rPr lang="en-US" sz="1400" b="0" spc="-227" dirty="0">
                <a:solidFill>
                  <a:schemeClr val="tx1"/>
                </a:solidFill>
                <a:cs typeface="Arial"/>
              </a:rPr>
              <a:t> </a:t>
            </a:r>
            <a:r>
              <a:rPr lang="en-US" sz="1400" b="0" spc="40" dirty="0">
                <a:solidFill>
                  <a:schemeClr val="tx1"/>
                </a:solidFill>
                <a:cs typeface="Arial"/>
              </a:rPr>
              <a:t>e</a:t>
            </a:r>
            <a:r>
              <a:rPr lang="en-US" sz="1400" b="0" spc="-7" dirty="0">
                <a:solidFill>
                  <a:schemeClr val="tx1"/>
                </a:solidFill>
                <a:cs typeface="Arial"/>
              </a:rPr>
              <a:t>t</a:t>
            </a:r>
            <a:r>
              <a:rPr lang="en-US" sz="1400" b="0" spc="-93" dirty="0">
                <a:solidFill>
                  <a:schemeClr val="tx1"/>
                </a:solidFill>
                <a:cs typeface="Arial"/>
              </a:rPr>
              <a:t> </a:t>
            </a:r>
            <a:r>
              <a:rPr lang="en-US" sz="1400" b="0" spc="40" dirty="0">
                <a:solidFill>
                  <a:schemeClr val="tx1"/>
                </a:solidFill>
                <a:cs typeface="Arial"/>
              </a:rPr>
              <a:t>al</a:t>
            </a:r>
            <a:r>
              <a:rPr lang="en-US" sz="1400" b="0" spc="-7" dirty="0">
                <a:solidFill>
                  <a:schemeClr val="tx1"/>
                </a:solidFill>
                <a:cs typeface="Arial"/>
              </a:rPr>
              <a:t>.</a:t>
            </a:r>
            <a:r>
              <a:rPr lang="en-US" sz="1400" b="0" spc="-93" dirty="0">
                <a:solidFill>
                  <a:schemeClr val="tx1"/>
                </a:solidFill>
                <a:cs typeface="Arial"/>
              </a:rPr>
              <a:t> </a:t>
            </a:r>
            <a:r>
              <a:rPr lang="en-US" sz="1400" b="0" dirty="0">
                <a:solidFill>
                  <a:schemeClr val="tx1"/>
                </a:solidFill>
                <a:cs typeface="Arial"/>
              </a:rPr>
              <a:t>(</a:t>
            </a:r>
            <a:r>
              <a:rPr lang="en-US" sz="1400" b="0" spc="40" dirty="0">
                <a:solidFill>
                  <a:schemeClr val="tx1"/>
                </a:solidFill>
                <a:cs typeface="Arial"/>
              </a:rPr>
              <a:t>2016</a:t>
            </a:r>
            <a:r>
              <a:rPr lang="en-US" sz="1400" b="0" spc="-7" dirty="0">
                <a:solidFill>
                  <a:schemeClr val="tx1"/>
                </a:solidFill>
                <a:cs typeface="Arial"/>
              </a:rPr>
              <a:t>),</a:t>
            </a:r>
            <a:r>
              <a:rPr lang="en-US" sz="1400" b="0" spc="-93" dirty="0">
                <a:solidFill>
                  <a:schemeClr val="tx1"/>
                </a:solidFill>
                <a:cs typeface="Arial"/>
              </a:rPr>
              <a:t> </a:t>
            </a:r>
            <a:r>
              <a:rPr lang="en-US" sz="1400" b="0" spc="40" dirty="0">
                <a:solidFill>
                  <a:schemeClr val="tx1"/>
                </a:solidFill>
                <a:cs typeface="Arial"/>
              </a:rPr>
              <a:t>Dee</a:t>
            </a:r>
            <a:r>
              <a:rPr lang="en-US" sz="1400" b="0" dirty="0">
                <a:solidFill>
                  <a:schemeClr val="tx1"/>
                </a:solidFill>
                <a:cs typeface="Arial"/>
              </a:rPr>
              <a:t>ms</a:t>
            </a:r>
            <a:r>
              <a:rPr lang="en-US" sz="1400" b="0" spc="-180" dirty="0">
                <a:solidFill>
                  <a:schemeClr val="tx1"/>
                </a:solidFill>
                <a:cs typeface="Arial"/>
              </a:rPr>
              <a:t> </a:t>
            </a:r>
            <a:r>
              <a:rPr lang="en-US" sz="1400" b="0" spc="40" dirty="0">
                <a:solidFill>
                  <a:schemeClr val="tx1"/>
                </a:solidFill>
                <a:cs typeface="Arial"/>
              </a:rPr>
              <a:t>e</a:t>
            </a:r>
            <a:r>
              <a:rPr lang="en-US" sz="1400" b="0" spc="-7" dirty="0">
                <a:solidFill>
                  <a:schemeClr val="tx1"/>
                </a:solidFill>
                <a:cs typeface="Arial"/>
              </a:rPr>
              <a:t>t</a:t>
            </a:r>
            <a:r>
              <a:rPr lang="en-US" sz="1400" b="0" spc="-93" dirty="0">
                <a:solidFill>
                  <a:schemeClr val="tx1"/>
                </a:solidFill>
                <a:cs typeface="Arial"/>
              </a:rPr>
              <a:t> </a:t>
            </a:r>
            <a:r>
              <a:rPr lang="en-US" sz="1400" b="0" spc="40" dirty="0">
                <a:solidFill>
                  <a:schemeClr val="tx1"/>
                </a:solidFill>
                <a:cs typeface="Arial"/>
              </a:rPr>
              <a:t>al</a:t>
            </a:r>
            <a:r>
              <a:rPr lang="en-US" sz="1400" b="0" spc="-7" dirty="0">
                <a:solidFill>
                  <a:schemeClr val="tx1"/>
                </a:solidFill>
                <a:cs typeface="Arial"/>
              </a:rPr>
              <a:t>.</a:t>
            </a:r>
            <a:r>
              <a:rPr lang="en-US" sz="1400" b="0" spc="-93" dirty="0">
                <a:solidFill>
                  <a:schemeClr val="tx1"/>
                </a:solidFill>
                <a:cs typeface="Arial"/>
              </a:rPr>
              <a:t> </a:t>
            </a:r>
            <a:r>
              <a:rPr lang="en-US" sz="1400" b="0" dirty="0">
                <a:solidFill>
                  <a:schemeClr val="tx1"/>
                </a:solidFill>
                <a:cs typeface="Arial"/>
              </a:rPr>
              <a:t>(</a:t>
            </a:r>
            <a:r>
              <a:rPr lang="en-US" sz="1400" b="0" spc="40" dirty="0">
                <a:solidFill>
                  <a:schemeClr val="tx1"/>
                </a:solidFill>
                <a:cs typeface="Arial"/>
              </a:rPr>
              <a:t>2013</a:t>
            </a:r>
            <a:r>
              <a:rPr lang="en-US" sz="1400" b="0" dirty="0">
                <a:solidFill>
                  <a:schemeClr val="tx1"/>
                </a:solidFill>
                <a:cs typeface="Arial"/>
              </a:rPr>
              <a:t>)</a:t>
            </a:r>
          </a:p>
        </p:txBody>
      </p:sp>
      <p:sp>
        <p:nvSpPr>
          <p:cNvPr id="16" name="object 2"/>
          <p:cNvSpPr txBox="1"/>
          <p:nvPr/>
        </p:nvSpPr>
        <p:spPr>
          <a:xfrm>
            <a:off x="9702800" y="199835"/>
            <a:ext cx="2336800" cy="225767"/>
          </a:xfrm>
          <a:prstGeom prst="rect">
            <a:avLst/>
          </a:prstGeom>
        </p:spPr>
        <p:txBody>
          <a:bodyPr vert="horz" wrap="square" lIns="0" tIns="0" rIns="0" bIns="0" rtlCol="0">
            <a:spAutoFit/>
          </a:bodyPr>
          <a:lstStyle/>
          <a:p>
            <a:pPr marL="16933"/>
            <a:r>
              <a:rPr sz="1467" b="1" spc="-7" dirty="0">
                <a:solidFill>
                  <a:srgbClr val="6699FF"/>
                </a:solidFill>
                <a:cs typeface="Calibri"/>
                <a:hlinkClick r:id="rId5"/>
              </a:rPr>
              <a:t>h</a:t>
            </a:r>
            <a:r>
              <a:rPr sz="1467" b="1" spc="7" dirty="0">
                <a:solidFill>
                  <a:srgbClr val="6699FF"/>
                </a:solidFill>
                <a:cs typeface="Calibri"/>
                <a:hlinkClick r:id="rId5"/>
              </a:rPr>
              <a:t>tt</a:t>
            </a:r>
            <a:r>
              <a:rPr sz="1467" b="1" spc="-7" dirty="0">
                <a:solidFill>
                  <a:srgbClr val="6699FF"/>
                </a:solidFill>
                <a:cs typeface="Calibri"/>
                <a:hlinkClick r:id="rId5"/>
              </a:rPr>
              <a:t>p</a:t>
            </a:r>
            <a:r>
              <a:rPr sz="1467" b="1" spc="-13" dirty="0">
                <a:solidFill>
                  <a:srgbClr val="6699FF"/>
                </a:solidFill>
                <a:cs typeface="Calibri"/>
                <a:hlinkClick r:id="rId5"/>
              </a:rPr>
              <a:t>:</a:t>
            </a:r>
            <a:r>
              <a:rPr sz="1467" b="1" spc="27" dirty="0">
                <a:solidFill>
                  <a:srgbClr val="6699FF"/>
                </a:solidFill>
                <a:cs typeface="Calibri"/>
                <a:hlinkClick r:id="rId5"/>
              </a:rPr>
              <a:t>//</a:t>
            </a:r>
            <a:r>
              <a:rPr sz="1467" b="1" spc="-27" dirty="0">
                <a:solidFill>
                  <a:srgbClr val="6699FF"/>
                </a:solidFill>
                <a:cs typeface="Calibri"/>
                <a:hlinkClick r:id="rId5"/>
              </a:rPr>
              <a:t>ww</a:t>
            </a:r>
            <a:r>
              <a:rPr sz="1467" b="1" spc="-73" dirty="0">
                <a:solidFill>
                  <a:srgbClr val="6699FF"/>
                </a:solidFill>
                <a:cs typeface="Calibri"/>
                <a:hlinkClick r:id="rId5"/>
              </a:rPr>
              <a:t>a</a:t>
            </a:r>
            <a:r>
              <a:rPr sz="1467" b="1" spc="7" dirty="0">
                <a:solidFill>
                  <a:srgbClr val="6699FF"/>
                </a:solidFill>
                <a:cs typeface="Calibri"/>
                <a:hlinkClick r:id="rId5"/>
              </a:rPr>
              <a:t>.</a:t>
            </a:r>
            <a:r>
              <a:rPr sz="1467" b="1" spc="-87" dirty="0">
                <a:solidFill>
                  <a:srgbClr val="6699FF"/>
                </a:solidFill>
                <a:cs typeface="Calibri"/>
                <a:hlinkClick r:id="rId5"/>
              </a:rPr>
              <a:t>c</a:t>
            </a:r>
            <a:r>
              <a:rPr sz="1467" b="1" spc="-7" dirty="0">
                <a:solidFill>
                  <a:srgbClr val="6699FF"/>
                </a:solidFill>
                <a:cs typeface="Calibri"/>
                <a:hlinkClick r:id="rId5"/>
              </a:rPr>
              <a:t>o</a:t>
            </a:r>
            <a:r>
              <a:rPr sz="1467" b="1" spc="27" dirty="0">
                <a:solidFill>
                  <a:srgbClr val="6699FF"/>
                </a:solidFill>
                <a:cs typeface="Calibri"/>
                <a:hlinkClick r:id="rId5"/>
              </a:rPr>
              <a:t>l</a:t>
            </a:r>
            <a:r>
              <a:rPr sz="1467" b="1" spc="-140" dirty="0">
                <a:solidFill>
                  <a:srgbClr val="6699FF"/>
                </a:solidFill>
                <a:cs typeface="Calibri"/>
                <a:hlinkClick r:id="rId5"/>
              </a:rPr>
              <a:t>o</a:t>
            </a:r>
            <a:r>
              <a:rPr sz="1467" b="1" spc="7" dirty="0">
                <a:solidFill>
                  <a:srgbClr val="6699FF"/>
                </a:solidFill>
                <a:cs typeface="Calibri"/>
                <a:hlinkClick r:id="rId5"/>
              </a:rPr>
              <a:t>r</a:t>
            </a:r>
            <a:r>
              <a:rPr sz="1467" b="1" spc="-60" dirty="0">
                <a:solidFill>
                  <a:srgbClr val="6699FF"/>
                </a:solidFill>
                <a:cs typeface="Calibri"/>
                <a:hlinkClick r:id="rId5"/>
              </a:rPr>
              <a:t>a</a:t>
            </a:r>
            <a:r>
              <a:rPr sz="1467" b="1" dirty="0">
                <a:solidFill>
                  <a:srgbClr val="6699FF"/>
                </a:solidFill>
                <a:cs typeface="Calibri"/>
                <a:hlinkClick r:id="rId5"/>
              </a:rPr>
              <a:t>d</a:t>
            </a:r>
            <a:r>
              <a:rPr sz="1467" b="1" spc="-140" dirty="0">
                <a:solidFill>
                  <a:srgbClr val="6699FF"/>
                </a:solidFill>
                <a:cs typeface="Calibri"/>
                <a:hlinkClick r:id="rId5"/>
              </a:rPr>
              <a:t>o</a:t>
            </a:r>
            <a:r>
              <a:rPr sz="1467" b="1" spc="7" dirty="0">
                <a:solidFill>
                  <a:srgbClr val="6699FF"/>
                </a:solidFill>
                <a:cs typeface="Calibri"/>
                <a:hlinkClick r:id="rId5"/>
              </a:rPr>
              <a:t>.</a:t>
            </a:r>
            <a:r>
              <a:rPr sz="1467" b="1" spc="-73" dirty="0">
                <a:solidFill>
                  <a:srgbClr val="6699FF"/>
                </a:solidFill>
                <a:cs typeface="Calibri"/>
                <a:hlinkClick r:id="rId5"/>
              </a:rPr>
              <a:t>e</a:t>
            </a:r>
            <a:r>
              <a:rPr sz="1467" b="1" spc="-7" dirty="0">
                <a:solidFill>
                  <a:srgbClr val="6699FF"/>
                </a:solidFill>
                <a:cs typeface="Calibri"/>
                <a:hlinkClick r:id="rId5"/>
              </a:rPr>
              <a:t>du</a:t>
            </a:r>
            <a:endParaRPr sz="1467" dirty="0">
              <a:solidFill>
                <a:prstClr val="black"/>
              </a:solidFill>
              <a:cs typeface="Calibri"/>
            </a:endParaRPr>
          </a:p>
        </p:txBody>
      </p:sp>
      <p:sp>
        <p:nvSpPr>
          <p:cNvPr id="2" name="Arrow: Down 1">
            <a:extLst>
              <a:ext uri="{FF2B5EF4-FFF2-40B4-BE49-F238E27FC236}">
                <a16:creationId xmlns:a16="http://schemas.microsoft.com/office/drawing/2014/main" id="{76BD9D3B-6421-4562-BE76-8164460DD666}"/>
              </a:ext>
            </a:extLst>
          </p:cNvPr>
          <p:cNvSpPr/>
          <p:nvPr/>
        </p:nvSpPr>
        <p:spPr bwMode="auto">
          <a:xfrm>
            <a:off x="1219200" y="2743200"/>
            <a:ext cx="484632" cy="978408"/>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solidFill>
                <a:srgbClr val="CCCCFF"/>
              </a:solidFill>
              <a:effectLst/>
              <a:latin typeface="Rockwell" pitchFamily="18" charset="0"/>
            </a:endParaRPr>
          </a:p>
        </p:txBody>
      </p:sp>
    </p:spTree>
    <p:extLst>
      <p:ext uri="{BB962C8B-B14F-4D97-AF65-F5344CB8AC3E}">
        <p14:creationId xmlns:p14="http://schemas.microsoft.com/office/powerpoint/2010/main" val="23928863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232" y="316321"/>
            <a:ext cx="8749825" cy="52322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fontAlgn="base">
              <a:spcBef>
                <a:spcPct val="50000"/>
              </a:spcBef>
              <a:spcAft>
                <a:spcPct val="0"/>
              </a:spcAft>
              <a:buClr>
                <a:srgbClr val="000099"/>
              </a:buClr>
            </a:pPr>
            <a:r>
              <a:rPr lang="en-US" sz="2800" b="1" dirty="0">
                <a:solidFill>
                  <a:schemeClr val="tx1"/>
                </a:solidFill>
                <a:latin typeface="Arial Black" panose="020B0A04020102020204" pitchFamily="34" charset="0"/>
              </a:rPr>
              <a:t>Lower Basin Drought Contingency Planning</a:t>
            </a:r>
            <a:endParaRPr lang="en-US" sz="2000" b="1" dirty="0">
              <a:solidFill>
                <a:schemeClr val="tx1"/>
              </a:solidFill>
              <a:latin typeface="Arial Black" panose="020B0A04020102020204" pitchFamily="34" charset="0"/>
            </a:endParaRPr>
          </a:p>
        </p:txBody>
      </p:sp>
      <p:sp>
        <p:nvSpPr>
          <p:cNvPr id="6" name="TextBox 5"/>
          <p:cNvSpPr txBox="1"/>
          <p:nvPr/>
        </p:nvSpPr>
        <p:spPr>
          <a:xfrm>
            <a:off x="7467600" y="1112393"/>
            <a:ext cx="4535377" cy="6093976"/>
          </a:xfrm>
          <a:prstGeom prst="rect">
            <a:avLst/>
          </a:prstGeom>
          <a:noFill/>
        </p:spPr>
        <p:txBody>
          <a:bodyPr wrap="square" rtlCol="0">
            <a:spAutoFit/>
          </a:bodyPr>
          <a:lstStyle/>
          <a:p>
            <a:pPr algn="ctr"/>
            <a:r>
              <a:rPr lang="en-US" sz="2400" b="1" u="sng" dirty="0">
                <a:solidFill>
                  <a:schemeClr val="tx1"/>
                </a:solidFill>
                <a:cs typeface="Arial" panose="020B0604020202020204" pitchFamily="34" charset="0"/>
              </a:rPr>
              <a:t>Key Observations</a:t>
            </a:r>
          </a:p>
          <a:p>
            <a:pPr marL="285750" indent="-285750">
              <a:buFont typeface="Wingdings" panose="05000000000000000000" pitchFamily="2" charset="2"/>
              <a:buChar char="§"/>
            </a:pPr>
            <a:r>
              <a:rPr lang="en-US" sz="2400" b="1" dirty="0">
                <a:solidFill>
                  <a:schemeClr val="tx1"/>
                </a:solidFill>
              </a:rPr>
              <a:t>Agreement to Reduce Use Depending on Levels of Lake Mead</a:t>
            </a:r>
          </a:p>
          <a:p>
            <a:endParaRPr lang="en-US" sz="2400" u="sng" dirty="0">
              <a:cs typeface="Arial" panose="020B0604020202020204" pitchFamily="34" charset="0"/>
            </a:endParaRPr>
          </a:p>
          <a:p>
            <a:pPr marL="285750" indent="-285750">
              <a:buFont typeface="Wingdings" panose="05000000000000000000" pitchFamily="2" charset="2"/>
              <a:buChar char="§"/>
            </a:pPr>
            <a:r>
              <a:rPr lang="en-US" sz="2400" b="1" dirty="0">
                <a:solidFill>
                  <a:schemeClr val="tx1"/>
                </a:solidFill>
              </a:rPr>
              <a:t>At Lowest Levels of Lake Mead it is Equivalent to 1.1 MAF</a:t>
            </a:r>
          </a:p>
          <a:p>
            <a:pPr marL="285750" indent="-285750">
              <a:buFont typeface="Wingdings" panose="05000000000000000000" pitchFamily="2" charset="2"/>
              <a:buChar char="§"/>
            </a:pPr>
            <a:endParaRPr lang="en-US" sz="2400" b="1" dirty="0">
              <a:solidFill>
                <a:schemeClr val="tx1"/>
              </a:solidFill>
            </a:endParaRPr>
          </a:p>
          <a:p>
            <a:pPr marL="285750" indent="-285750">
              <a:buFont typeface="Wingdings" panose="05000000000000000000" pitchFamily="2" charset="2"/>
              <a:buChar char="§"/>
            </a:pPr>
            <a:r>
              <a:rPr lang="en-US" sz="2400" b="1" dirty="0">
                <a:solidFill>
                  <a:schemeClr val="tx1"/>
                </a:solidFill>
              </a:rPr>
              <a:t>Good Start but Not Enough to Keep the Colorado River Out of Crisis</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58" y="1143000"/>
            <a:ext cx="6112041" cy="4722941"/>
          </a:xfrm>
          <a:prstGeom prst="rect">
            <a:avLst/>
          </a:prstGeom>
        </p:spPr>
      </p:pic>
    </p:spTree>
    <p:extLst>
      <p:ext uri="{BB962C8B-B14F-4D97-AF65-F5344CB8AC3E}">
        <p14:creationId xmlns:p14="http://schemas.microsoft.com/office/powerpoint/2010/main" val="186555126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ow water at blue mesa reservoir imag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4860" y="1566832"/>
            <a:ext cx="3716248" cy="24713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jb3\Downloads\Winter Park Denver Water site (2).JPG"/>
          <p:cNvPicPr>
            <a:picLocks noChangeAspect="1" noChangeArrowheads="1"/>
          </p:cNvPicPr>
          <p:nvPr/>
        </p:nvPicPr>
        <p:blipFill>
          <a:blip r:embed="rId3" cstate="print"/>
          <a:srcRect/>
          <a:stretch>
            <a:fillRect/>
          </a:stretch>
        </p:blipFill>
        <p:spPr bwMode="auto">
          <a:xfrm>
            <a:off x="533532" y="1401782"/>
            <a:ext cx="3252012" cy="2513265"/>
          </a:xfrm>
          <a:prstGeom prst="rect">
            <a:avLst/>
          </a:prstGeom>
          <a:noFill/>
        </p:spPr>
      </p:pic>
      <p:pic>
        <p:nvPicPr>
          <p:cNvPr id="1028" name="Picture 4" descr="Image result for water dripping from faucet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633" y="1518042"/>
            <a:ext cx="2553565" cy="2568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35565" y="425435"/>
            <a:ext cx="8678860" cy="52322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fontAlgn="base">
              <a:spcBef>
                <a:spcPct val="50000"/>
              </a:spcBef>
              <a:spcAft>
                <a:spcPct val="0"/>
              </a:spcAft>
              <a:buClr>
                <a:srgbClr val="000099"/>
              </a:buClr>
            </a:pPr>
            <a:r>
              <a:rPr lang="en-US" sz="2800" b="1" dirty="0">
                <a:solidFill>
                  <a:schemeClr val="tx1"/>
                </a:solidFill>
                <a:latin typeface="Arial Black" panose="020B0A04020102020204" pitchFamily="34" charset="0"/>
              </a:rPr>
              <a:t>Upper Basin Drought Contingency Planning</a:t>
            </a:r>
            <a:endParaRPr lang="en-US" sz="2000" b="1" dirty="0">
              <a:solidFill>
                <a:schemeClr val="tx1"/>
              </a:solidFill>
              <a:latin typeface="Arial Black" panose="020B0A04020102020204" pitchFamily="34" charset="0"/>
            </a:endParaRPr>
          </a:p>
        </p:txBody>
      </p:sp>
      <p:sp>
        <p:nvSpPr>
          <p:cNvPr id="2" name="TextBox 1"/>
          <p:cNvSpPr txBox="1"/>
          <p:nvPr/>
        </p:nvSpPr>
        <p:spPr>
          <a:xfrm>
            <a:off x="4134860" y="4222802"/>
            <a:ext cx="3716248" cy="830997"/>
          </a:xfrm>
          <a:prstGeom prst="rect">
            <a:avLst/>
          </a:prstGeom>
          <a:solidFill>
            <a:schemeClr val="bg2"/>
          </a:solidFill>
        </p:spPr>
        <p:txBody>
          <a:bodyPr wrap="square" rtlCol="0">
            <a:spAutoFit/>
          </a:bodyPr>
          <a:lstStyle/>
          <a:p>
            <a:pPr lvl="0" algn="ctr"/>
            <a:r>
              <a:rPr lang="en-US" sz="2400" b="1" dirty="0">
                <a:solidFill>
                  <a:schemeClr val="tx1"/>
                </a:solidFill>
                <a:latin typeface="Arial Black" panose="020B0A04020102020204" pitchFamily="34" charset="0"/>
              </a:rPr>
              <a:t>CRSP Reservoir Reoperations</a:t>
            </a:r>
          </a:p>
        </p:txBody>
      </p:sp>
      <p:sp>
        <p:nvSpPr>
          <p:cNvPr id="4" name="TextBox 3"/>
          <p:cNvSpPr txBox="1"/>
          <p:nvPr/>
        </p:nvSpPr>
        <p:spPr>
          <a:xfrm>
            <a:off x="533532" y="4038137"/>
            <a:ext cx="3252013" cy="1200329"/>
          </a:xfrm>
          <a:prstGeom prst="rect">
            <a:avLst/>
          </a:prstGeom>
          <a:solidFill>
            <a:schemeClr val="bg2"/>
          </a:solidFill>
        </p:spPr>
        <p:txBody>
          <a:bodyPr wrap="square" rtlCol="0">
            <a:spAutoFit/>
          </a:bodyPr>
          <a:lstStyle/>
          <a:p>
            <a:pPr algn="ctr"/>
            <a:r>
              <a:rPr lang="en-US" sz="2400" b="1" dirty="0">
                <a:solidFill>
                  <a:schemeClr val="tx1"/>
                </a:solidFill>
                <a:latin typeface="Arial Black" panose="020B0A04020102020204" pitchFamily="34" charset="0"/>
              </a:rPr>
              <a:t>Cloud Seeding &amp; Phreatophyte Removal</a:t>
            </a:r>
          </a:p>
        </p:txBody>
      </p:sp>
      <p:sp>
        <p:nvSpPr>
          <p:cNvPr id="6" name="TextBox 5"/>
          <p:cNvSpPr txBox="1"/>
          <p:nvPr/>
        </p:nvSpPr>
        <p:spPr>
          <a:xfrm>
            <a:off x="8412480" y="4086929"/>
            <a:ext cx="2571717" cy="830997"/>
          </a:xfrm>
          <a:prstGeom prst="rect">
            <a:avLst/>
          </a:prstGeom>
          <a:solidFill>
            <a:schemeClr val="bg2"/>
          </a:solidFill>
        </p:spPr>
        <p:txBody>
          <a:bodyPr wrap="square" rtlCol="0">
            <a:spAutoFit/>
          </a:bodyPr>
          <a:lstStyle/>
          <a:p>
            <a:pPr algn="ctr"/>
            <a:r>
              <a:rPr lang="en-US" sz="2400" b="1" dirty="0">
                <a:solidFill>
                  <a:schemeClr val="tx1"/>
                </a:solidFill>
                <a:latin typeface="Arial Black" panose="020B0A04020102020204" pitchFamily="34" charset="0"/>
              </a:rPr>
              <a:t>Demand Management</a:t>
            </a:r>
          </a:p>
        </p:txBody>
      </p:sp>
    </p:spTree>
    <p:extLst>
      <p:ext uri="{BB962C8B-B14F-4D97-AF65-F5344CB8AC3E}">
        <p14:creationId xmlns:p14="http://schemas.microsoft.com/office/powerpoint/2010/main" val="49876281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19937-75C3-4068-B583-904D84DB0A72}"/>
              </a:ext>
            </a:extLst>
          </p:cNvPr>
          <p:cNvSpPr>
            <a:spLocks noGrp="1"/>
          </p:cNvSpPr>
          <p:nvPr>
            <p:ph type="title"/>
          </p:nvPr>
        </p:nvSpPr>
        <p:spPr/>
        <p:txBody>
          <a:bodyPr/>
          <a:lstStyle/>
          <a:p>
            <a:r>
              <a:rPr lang="en-US" dirty="0"/>
              <a:t>What The Colorado River District is Doing to Protect West Slope Water Users</a:t>
            </a:r>
          </a:p>
        </p:txBody>
      </p:sp>
      <p:pic>
        <p:nvPicPr>
          <p:cNvPr id="1026" name="Picture 2" descr="Image result for studying risk management">
            <a:extLst>
              <a:ext uri="{FF2B5EF4-FFF2-40B4-BE49-F238E27FC236}">
                <a16:creationId xmlns:a16="http://schemas.microsoft.com/office/drawing/2014/main" id="{27039B7D-8EA1-4127-A088-951C5D2C6A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17" y="1576372"/>
            <a:ext cx="3962400" cy="2498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889C81-0DD5-4F9C-B7DA-F77EB9CE4239}"/>
              </a:ext>
            </a:extLst>
          </p:cNvPr>
          <p:cNvSpPr txBox="1"/>
          <p:nvPr/>
        </p:nvSpPr>
        <p:spPr>
          <a:xfrm>
            <a:off x="533400" y="4085901"/>
            <a:ext cx="2438400" cy="461665"/>
          </a:xfrm>
          <a:prstGeom prst="rect">
            <a:avLst/>
          </a:prstGeom>
          <a:noFill/>
        </p:spPr>
        <p:txBody>
          <a:bodyPr wrap="square" rtlCol="0">
            <a:spAutoFit/>
          </a:bodyPr>
          <a:lstStyle/>
          <a:p>
            <a:r>
              <a:rPr lang="en-US" sz="2400" dirty="0">
                <a:solidFill>
                  <a:schemeClr val="tx1"/>
                </a:solidFill>
                <a:latin typeface="+mn-lt"/>
              </a:rPr>
              <a:t>Risk Study</a:t>
            </a:r>
          </a:p>
        </p:txBody>
      </p:sp>
      <p:pic>
        <p:nvPicPr>
          <p:cNvPr id="1028" name="Picture 4" descr="Image result for Stakeholder">
            <a:extLst>
              <a:ext uri="{FF2B5EF4-FFF2-40B4-BE49-F238E27FC236}">
                <a16:creationId xmlns:a16="http://schemas.microsoft.com/office/drawing/2014/main" id="{5C5A18E3-7BF9-4F85-BC8D-DE28A44109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6875" y="3657600"/>
            <a:ext cx="4172850" cy="2665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D4CFA8-08C3-4664-BB8F-7BC64F43A75D}"/>
              </a:ext>
            </a:extLst>
          </p:cNvPr>
          <p:cNvSpPr txBox="1"/>
          <p:nvPr/>
        </p:nvSpPr>
        <p:spPr>
          <a:xfrm>
            <a:off x="7086600" y="6314063"/>
            <a:ext cx="5181600" cy="461665"/>
          </a:xfrm>
          <a:prstGeom prst="rect">
            <a:avLst/>
          </a:prstGeom>
          <a:noFill/>
        </p:spPr>
        <p:txBody>
          <a:bodyPr wrap="square" rtlCol="0">
            <a:spAutoFit/>
          </a:bodyPr>
          <a:lstStyle/>
          <a:p>
            <a:r>
              <a:rPr lang="en-US" sz="2400" dirty="0">
                <a:solidFill>
                  <a:schemeClr val="tx1"/>
                </a:solidFill>
                <a:latin typeface="+mn-lt"/>
              </a:rPr>
              <a:t>West Slope Stakeholder Process </a:t>
            </a:r>
          </a:p>
        </p:txBody>
      </p:sp>
      <p:sp>
        <p:nvSpPr>
          <p:cNvPr id="7" name="TextBox 6">
            <a:extLst>
              <a:ext uri="{FF2B5EF4-FFF2-40B4-BE49-F238E27FC236}">
                <a16:creationId xmlns:a16="http://schemas.microsoft.com/office/drawing/2014/main" id="{11269288-67DD-4AA1-BF57-F44CE33E1C4B}"/>
              </a:ext>
            </a:extLst>
          </p:cNvPr>
          <p:cNvSpPr txBox="1"/>
          <p:nvPr/>
        </p:nvSpPr>
        <p:spPr>
          <a:xfrm>
            <a:off x="4334645" y="5158224"/>
            <a:ext cx="2907400" cy="1200329"/>
          </a:xfrm>
          <a:prstGeom prst="rect">
            <a:avLst/>
          </a:prstGeom>
          <a:noFill/>
        </p:spPr>
        <p:txBody>
          <a:bodyPr wrap="square" rtlCol="0">
            <a:spAutoFit/>
          </a:bodyPr>
          <a:lstStyle/>
          <a:p>
            <a:r>
              <a:rPr lang="en-US" sz="2400" dirty="0">
                <a:solidFill>
                  <a:schemeClr val="tx1"/>
                </a:solidFill>
                <a:latin typeface="+mn-lt"/>
              </a:rPr>
              <a:t>Secondary Economic Impact Study</a:t>
            </a:r>
          </a:p>
        </p:txBody>
      </p:sp>
      <p:pic>
        <p:nvPicPr>
          <p:cNvPr id="3" name="Picture 2" descr="Image result for fruita ace hardware">
            <a:extLst>
              <a:ext uri="{FF2B5EF4-FFF2-40B4-BE49-F238E27FC236}">
                <a16:creationId xmlns:a16="http://schemas.microsoft.com/office/drawing/2014/main" id="{B70905D1-5A23-4554-ADE1-7E163F449B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646" y="2825693"/>
            <a:ext cx="3331789" cy="220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77493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CCA8-C885-4E6F-9CBF-B9E49976E814}"/>
              </a:ext>
            </a:extLst>
          </p:cNvPr>
          <p:cNvSpPr>
            <a:spLocks noGrp="1"/>
          </p:cNvSpPr>
          <p:nvPr>
            <p:ph type="title"/>
          </p:nvPr>
        </p:nvSpPr>
        <p:spPr/>
        <p:txBody>
          <a:bodyPr/>
          <a:lstStyle/>
          <a:p>
            <a:r>
              <a:rPr lang="en-US" dirty="0"/>
              <a:t>What The Colorado River District is Doing to Protect West Slope Water Users</a:t>
            </a:r>
          </a:p>
        </p:txBody>
      </p:sp>
      <p:pic>
        <p:nvPicPr>
          <p:cNvPr id="2054" name="Picture 6" descr="Image result for Uncompahgre Water users ditch piping">
            <a:extLst>
              <a:ext uri="{FF2B5EF4-FFF2-40B4-BE49-F238E27FC236}">
                <a16:creationId xmlns:a16="http://schemas.microsoft.com/office/drawing/2014/main" id="{268E3395-4E92-4784-9D5B-B7ABC88406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4032869" cy="289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38A9D5-6B89-4F7D-BD06-486028DF3428}"/>
              </a:ext>
            </a:extLst>
          </p:cNvPr>
          <p:cNvSpPr txBox="1"/>
          <p:nvPr/>
        </p:nvSpPr>
        <p:spPr>
          <a:xfrm>
            <a:off x="300446" y="4503003"/>
            <a:ext cx="4032869" cy="830997"/>
          </a:xfrm>
          <a:prstGeom prst="rect">
            <a:avLst/>
          </a:prstGeom>
          <a:noFill/>
        </p:spPr>
        <p:txBody>
          <a:bodyPr wrap="square" rtlCol="0">
            <a:spAutoFit/>
          </a:bodyPr>
          <a:lstStyle/>
          <a:p>
            <a:r>
              <a:rPr lang="en-US" sz="2400" dirty="0">
                <a:solidFill>
                  <a:schemeClr val="tx1"/>
                </a:solidFill>
                <a:latin typeface="+mn-lt"/>
              </a:rPr>
              <a:t>On Farm and Off Farm Efficiencies</a:t>
            </a:r>
          </a:p>
        </p:txBody>
      </p:sp>
      <p:pic>
        <p:nvPicPr>
          <p:cNvPr id="6" name="Picture 5">
            <a:extLst>
              <a:ext uri="{FF2B5EF4-FFF2-40B4-BE49-F238E27FC236}">
                <a16:creationId xmlns:a16="http://schemas.microsoft.com/office/drawing/2014/main" id="{A1EAA933-4FB1-4824-9478-69236C220E4C}"/>
              </a:ext>
            </a:extLst>
          </p:cNvPr>
          <p:cNvPicPr>
            <a:picLocks noChangeAspect="1"/>
          </p:cNvPicPr>
          <p:nvPr/>
        </p:nvPicPr>
        <p:blipFill>
          <a:blip r:embed="rId3"/>
          <a:stretch>
            <a:fillRect/>
          </a:stretch>
        </p:blipFill>
        <p:spPr>
          <a:xfrm>
            <a:off x="4495801" y="3048000"/>
            <a:ext cx="3341053" cy="2590800"/>
          </a:xfrm>
          <a:prstGeom prst="rect">
            <a:avLst/>
          </a:prstGeom>
        </p:spPr>
      </p:pic>
      <p:sp>
        <p:nvSpPr>
          <p:cNvPr id="7" name="TextBox 6">
            <a:extLst>
              <a:ext uri="{FF2B5EF4-FFF2-40B4-BE49-F238E27FC236}">
                <a16:creationId xmlns:a16="http://schemas.microsoft.com/office/drawing/2014/main" id="{7FEA4D13-F384-4EBF-A190-FEC47E62E1E2}"/>
              </a:ext>
            </a:extLst>
          </p:cNvPr>
          <p:cNvSpPr txBox="1"/>
          <p:nvPr/>
        </p:nvSpPr>
        <p:spPr>
          <a:xfrm>
            <a:off x="4148021" y="5616704"/>
            <a:ext cx="3970200" cy="461665"/>
          </a:xfrm>
          <a:prstGeom prst="rect">
            <a:avLst/>
          </a:prstGeom>
          <a:noFill/>
        </p:spPr>
        <p:txBody>
          <a:bodyPr wrap="square" rtlCol="0">
            <a:spAutoFit/>
          </a:bodyPr>
          <a:lstStyle/>
          <a:p>
            <a:r>
              <a:rPr lang="en-US" sz="2400" dirty="0">
                <a:solidFill>
                  <a:schemeClr val="tx1"/>
                </a:solidFill>
                <a:latin typeface="+mn-lt"/>
              </a:rPr>
              <a:t>Advocating for Protection</a:t>
            </a:r>
          </a:p>
        </p:txBody>
      </p:sp>
      <p:pic>
        <p:nvPicPr>
          <p:cNvPr id="2056" name="Picture 8" descr="Image result for CWCB Demand Management Workgroups">
            <a:extLst>
              <a:ext uri="{FF2B5EF4-FFF2-40B4-BE49-F238E27FC236}">
                <a16:creationId xmlns:a16="http://schemas.microsoft.com/office/drawing/2014/main" id="{741EE681-EF93-4DCD-9264-F85AECB0B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3954" y="3731964"/>
            <a:ext cx="3408890" cy="21517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85194A8-EFDE-42C2-8956-39887E1C387D}"/>
              </a:ext>
            </a:extLst>
          </p:cNvPr>
          <p:cNvSpPr txBox="1"/>
          <p:nvPr/>
        </p:nvSpPr>
        <p:spPr>
          <a:xfrm>
            <a:off x="8002488" y="5847537"/>
            <a:ext cx="3871822" cy="830997"/>
          </a:xfrm>
          <a:prstGeom prst="rect">
            <a:avLst/>
          </a:prstGeom>
          <a:noFill/>
        </p:spPr>
        <p:txBody>
          <a:bodyPr wrap="square" rtlCol="0">
            <a:spAutoFit/>
          </a:bodyPr>
          <a:lstStyle/>
          <a:p>
            <a:r>
              <a:rPr lang="en-US" sz="2400" dirty="0">
                <a:solidFill>
                  <a:schemeClr val="tx1"/>
                </a:solidFill>
                <a:latin typeface="+mn-lt"/>
              </a:rPr>
              <a:t>Representing West Slope Interests Statewide</a:t>
            </a:r>
          </a:p>
        </p:txBody>
      </p:sp>
    </p:spTree>
    <p:extLst>
      <p:ext uri="{BB962C8B-B14F-4D97-AF65-F5344CB8AC3E}">
        <p14:creationId xmlns:p14="http://schemas.microsoft.com/office/powerpoint/2010/main" val="371653089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254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94640" y="274638"/>
            <a:ext cx="11592560" cy="680402"/>
          </a:xfrm>
          <a:solidFill>
            <a:schemeClr val="tx1"/>
          </a:solidFill>
        </p:spPr>
        <p:style>
          <a:lnRef idx="3">
            <a:schemeClr val="lt1"/>
          </a:lnRef>
          <a:fillRef idx="1">
            <a:schemeClr val="dk1"/>
          </a:fillRef>
          <a:effectRef idx="1">
            <a:schemeClr val="dk1"/>
          </a:effectRef>
          <a:fontRef idx="minor">
            <a:schemeClr val="lt1"/>
          </a:fontRef>
        </p:style>
        <p:txBody>
          <a:bodyPr/>
          <a:lstStyle/>
          <a:p>
            <a:r>
              <a:rPr lang="en-US" sz="2800" dirty="0">
                <a:solidFill>
                  <a:srgbClr val="000000"/>
                </a:solidFill>
                <a:latin typeface="Arial Black" panose="020B0A04020102020204" pitchFamily="34" charset="0"/>
              </a:rPr>
              <a:t>Minding the source for more than 80 years</a:t>
            </a:r>
          </a:p>
        </p:txBody>
      </p:sp>
      <p:sp>
        <p:nvSpPr>
          <p:cNvPr id="12" name="Rectangle 3"/>
          <p:cNvSpPr>
            <a:spLocks noGrp="1" noChangeArrowheads="1"/>
          </p:cNvSpPr>
          <p:nvPr>
            <p:ph sz="half" idx="1"/>
          </p:nvPr>
        </p:nvSpPr>
        <p:spPr>
          <a:xfrm>
            <a:off x="528320" y="1275083"/>
            <a:ext cx="5374640" cy="4760069"/>
          </a:xfrm>
        </p:spPr>
        <p:txBody>
          <a:bodyPr anchor="ctr"/>
          <a:lstStyle/>
          <a:p>
            <a:pPr>
              <a:spcAft>
                <a:spcPts val="600"/>
              </a:spcAft>
              <a:buClr>
                <a:schemeClr val="tx1"/>
              </a:buClr>
              <a:buFont typeface="Wingdings" panose="05000000000000000000" pitchFamily="2" charset="2"/>
              <a:buChar char="§"/>
            </a:pPr>
            <a:r>
              <a:rPr lang="en-US" sz="2000" dirty="0"/>
              <a:t>Created by the General Assembly in 1937</a:t>
            </a:r>
          </a:p>
          <a:p>
            <a:pPr>
              <a:spcAft>
                <a:spcPts val="600"/>
              </a:spcAft>
              <a:buClr>
                <a:schemeClr val="tx1"/>
              </a:buClr>
              <a:buFont typeface="Wingdings" panose="05000000000000000000" pitchFamily="2" charset="2"/>
              <a:buChar char="§"/>
            </a:pPr>
            <a:r>
              <a:rPr lang="en-US" sz="2000" dirty="0"/>
              <a:t>Represent Water Interests of 15 western Colorado counties </a:t>
            </a:r>
          </a:p>
          <a:p>
            <a:pPr>
              <a:spcAft>
                <a:spcPts val="600"/>
              </a:spcAft>
              <a:buClr>
                <a:schemeClr val="tx1"/>
              </a:buClr>
              <a:buFont typeface="Wingdings" panose="05000000000000000000" pitchFamily="2" charset="2"/>
              <a:buChar char="§"/>
            </a:pPr>
            <a:r>
              <a:rPr lang="en-US" sz="2000" dirty="0"/>
              <a:t>Area Encompassing 28% of Colorado </a:t>
            </a:r>
          </a:p>
          <a:p>
            <a:pPr>
              <a:spcAft>
                <a:spcPts val="600"/>
              </a:spcAft>
              <a:buClr>
                <a:schemeClr val="tx1"/>
              </a:buClr>
              <a:buFont typeface="Wingdings" panose="05000000000000000000" pitchFamily="2" charset="2"/>
              <a:buChar char="§"/>
            </a:pPr>
            <a:r>
              <a:rPr lang="en-US" sz="2000" dirty="0"/>
              <a:t>80% of the Water but only 10% of the Population</a:t>
            </a:r>
          </a:p>
          <a:p>
            <a:pPr>
              <a:spcAft>
                <a:spcPts val="600"/>
              </a:spcAft>
              <a:buClr>
                <a:schemeClr val="tx1"/>
              </a:buClr>
              <a:buFont typeface="Wingdings" panose="05000000000000000000" pitchFamily="2" charset="2"/>
              <a:buChar char="§"/>
            </a:pPr>
            <a:r>
              <a:rPr lang="en-US" sz="2000" dirty="0"/>
              <a:t>Board Representation from Each County</a:t>
            </a:r>
          </a:p>
          <a:p>
            <a:pPr>
              <a:spcAft>
                <a:spcPts val="600"/>
              </a:spcAft>
              <a:buClr>
                <a:schemeClr val="tx1"/>
              </a:buClr>
              <a:buFont typeface="Wingdings" panose="05000000000000000000" pitchFamily="2" charset="2"/>
              <a:buChar char="§"/>
            </a:pPr>
            <a:r>
              <a:rPr lang="en-US" sz="2000" dirty="0"/>
              <a:t>Funded Exclusively Through Mill Levy &amp; Water Activity Enterprise</a:t>
            </a:r>
          </a:p>
        </p:txBody>
      </p:sp>
      <p:pic>
        <p:nvPicPr>
          <p:cNvPr id="13" name="Content Placeholder 1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933" b="18401"/>
          <a:stretch/>
        </p:blipFill>
        <p:spPr>
          <a:xfrm>
            <a:off x="6102343" y="1275083"/>
            <a:ext cx="5493371" cy="4841237"/>
          </a:xfrm>
        </p:spPr>
      </p:pic>
    </p:spTree>
    <p:extLst>
      <p:ext uri="{BB962C8B-B14F-4D97-AF65-F5344CB8AC3E}">
        <p14:creationId xmlns:p14="http://schemas.microsoft.com/office/powerpoint/2010/main" val="24974034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12873" y="1162402"/>
            <a:ext cx="10089435" cy="483455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p:cNvPicPr>
            <a:picLocks noChangeAspect="1"/>
          </p:cNvPicPr>
          <p:nvPr/>
        </p:nvPicPr>
        <p:blipFill>
          <a:blip r:embed="rId3"/>
          <a:stretch>
            <a:fillRect/>
          </a:stretch>
        </p:blipFill>
        <p:spPr>
          <a:xfrm>
            <a:off x="4353184" y="1533441"/>
            <a:ext cx="3174815" cy="4140034"/>
          </a:xfrm>
          <a:prstGeom prst="rect">
            <a:avLst/>
          </a:prstGeom>
        </p:spPr>
      </p:pic>
      <p:sp>
        <p:nvSpPr>
          <p:cNvPr id="7" name="Title 1"/>
          <p:cNvSpPr>
            <a:spLocks noGrp="1"/>
          </p:cNvSpPr>
          <p:nvPr>
            <p:ph type="title"/>
          </p:nvPr>
        </p:nvSpPr>
        <p:spPr>
          <a:xfrm>
            <a:off x="1844945" y="198022"/>
            <a:ext cx="8025293" cy="696912"/>
          </a:xfrm>
          <a:ln>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bodyPr>
          <a:lstStyle/>
          <a:p>
            <a:r>
              <a:rPr lang="en-US" sz="3200" dirty="0">
                <a:latin typeface="Arial Black" panose="020B0A04020102020204" pitchFamily="34" charset="0"/>
              </a:rPr>
              <a:t>The Colorado River: On Paper</a:t>
            </a:r>
            <a:endParaRPr lang="en-US" sz="3200" dirty="0">
              <a:solidFill>
                <a:schemeClr val="lt1"/>
              </a:solidFill>
              <a:latin typeface="Arial Black" panose="020B0A04020102020204" pitchFamily="34" charset="0"/>
            </a:endParaRPr>
          </a:p>
        </p:txBody>
      </p:sp>
      <p:pic>
        <p:nvPicPr>
          <p:cNvPr id="5" name="Picture 4"/>
          <p:cNvPicPr>
            <a:picLocks noChangeAspect="1"/>
          </p:cNvPicPr>
          <p:nvPr/>
        </p:nvPicPr>
        <p:blipFill>
          <a:blip r:embed="rId4"/>
          <a:stretch>
            <a:fillRect/>
          </a:stretch>
        </p:blipFill>
        <p:spPr>
          <a:xfrm>
            <a:off x="4035879" y="1177973"/>
            <a:ext cx="3809421" cy="4850969"/>
          </a:xfrm>
          <a:prstGeom prst="rect">
            <a:avLst/>
          </a:prstGeom>
        </p:spPr>
      </p:pic>
      <p:sp>
        <p:nvSpPr>
          <p:cNvPr id="9" name="Rectangle 8"/>
          <p:cNvSpPr/>
          <p:nvPr/>
        </p:nvSpPr>
        <p:spPr bwMode="auto">
          <a:xfrm>
            <a:off x="914400" y="1466661"/>
            <a:ext cx="9886384" cy="403784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endParaRPr kumimoji="0" lang="en-US" sz="2800" b="1" i="0" u="none" strike="noStrike" kern="1200" cap="none" spc="0" normalizeH="0" baseline="0" noProof="0">
              <a:ln>
                <a:noFill/>
              </a:ln>
              <a:solidFill>
                <a:srgbClr val="CCCCFF"/>
              </a:solidFill>
              <a:effectLst/>
              <a:uLnTx/>
              <a:uFillTx/>
              <a:latin typeface="Rockwell" pitchFamily="18" charset="0"/>
              <a:ea typeface="+mn-ea"/>
              <a:cs typeface="+mn-cs"/>
            </a:endParaRPr>
          </a:p>
        </p:txBody>
      </p:sp>
      <p:sp>
        <p:nvSpPr>
          <p:cNvPr id="11" name="Oval 10"/>
          <p:cNvSpPr/>
          <p:nvPr/>
        </p:nvSpPr>
        <p:spPr bwMode="auto">
          <a:xfrm>
            <a:off x="2145671" y="2272419"/>
            <a:ext cx="1439501" cy="133086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endParaRPr kumimoji="0" lang="en-US" sz="2800" b="1" i="0" u="none" strike="noStrike" kern="1200" cap="none" spc="0" normalizeH="0" baseline="0" noProof="0">
              <a:ln>
                <a:noFill/>
              </a:ln>
              <a:solidFill>
                <a:srgbClr val="CCCCFF"/>
              </a:solidFill>
              <a:effectLst/>
              <a:uLnTx/>
              <a:uFillTx/>
              <a:latin typeface="Rockwell" pitchFamily="18" charset="0"/>
              <a:ea typeface="+mn-ea"/>
              <a:cs typeface="+mn-cs"/>
            </a:endParaRPr>
          </a:p>
        </p:txBody>
      </p:sp>
      <p:sp>
        <p:nvSpPr>
          <p:cNvPr id="16" name="Rectangle 15"/>
          <p:cNvSpPr/>
          <p:nvPr/>
        </p:nvSpPr>
        <p:spPr bwMode="auto">
          <a:xfrm>
            <a:off x="1502875" y="2103451"/>
            <a:ext cx="1865014" cy="172354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7.5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1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Compact Allocation</a:t>
            </a:r>
          </a:p>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Rockwell" pitchFamily="18" charset="0"/>
                <a:ea typeface="+mn-ea"/>
                <a:cs typeface="+mn-cs"/>
              </a:rPr>
              <a:t> </a:t>
            </a:r>
          </a:p>
        </p:txBody>
      </p:sp>
      <p:sp>
        <p:nvSpPr>
          <p:cNvPr id="17" name="Rectangle 16"/>
          <p:cNvSpPr/>
          <p:nvPr/>
        </p:nvSpPr>
        <p:spPr bwMode="auto">
          <a:xfrm>
            <a:off x="1542633" y="3322621"/>
            <a:ext cx="1825256" cy="17081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1.0 MAF</a:t>
            </a:r>
          </a:p>
          <a:p>
            <a:pPr marL="0" marR="0" lvl="0" indent="0" algn="ctr" defTabSz="914400" rtl="0" eaLnBrk="1" fontAlgn="base" latinLnBrk="0" hangingPunct="1">
              <a:lnSpc>
                <a:spcPct val="100000"/>
              </a:lnSpc>
              <a:spcBef>
                <a:spcPts val="600"/>
              </a:spcBef>
              <a:spcAft>
                <a:spcPct val="0"/>
              </a:spcAft>
              <a:buClr>
                <a:srgbClr val="000099"/>
              </a:buClr>
              <a:buSzTx/>
              <a:buFontTx/>
              <a:buNone/>
              <a:tabLst/>
              <a:defRPr/>
            </a:pPr>
            <a:r>
              <a:rPr kumimoji="0" lang="en-US" sz="1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Additional Compact Allocation Lower Basin  </a:t>
            </a:r>
          </a:p>
        </p:txBody>
      </p:sp>
      <p:sp>
        <p:nvSpPr>
          <p:cNvPr id="19" name="Rectangle 18"/>
          <p:cNvSpPr/>
          <p:nvPr/>
        </p:nvSpPr>
        <p:spPr bwMode="auto">
          <a:xfrm>
            <a:off x="801077" y="1390506"/>
            <a:ext cx="3315790"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32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Lower Basin</a:t>
            </a:r>
          </a:p>
        </p:txBody>
      </p:sp>
      <p:cxnSp>
        <p:nvCxnSpPr>
          <p:cNvPr id="22" name="Straight Connector 21"/>
          <p:cNvCxnSpPr/>
          <p:nvPr/>
        </p:nvCxnSpPr>
        <p:spPr bwMode="auto">
          <a:xfrm flipH="1" flipV="1">
            <a:off x="3330910" y="4087694"/>
            <a:ext cx="1967231" cy="606748"/>
          </a:xfrm>
          <a:prstGeom prst="line">
            <a:avLst/>
          </a:prstGeom>
          <a:noFill/>
          <a:ln w="34925" cap="flat" cmpd="sng" algn="ctr">
            <a:solidFill>
              <a:schemeClr val="bg2"/>
            </a:solidFill>
            <a:prstDash val="solid"/>
            <a:round/>
            <a:headEnd type="none" w="med" len="med"/>
            <a:tailEnd type="none" w="med" len="med"/>
          </a:ln>
          <a:effectLst/>
        </p:spPr>
      </p:cxnSp>
      <p:cxnSp>
        <p:nvCxnSpPr>
          <p:cNvPr id="25" name="Straight Connector 24"/>
          <p:cNvCxnSpPr/>
          <p:nvPr/>
        </p:nvCxnSpPr>
        <p:spPr bwMode="auto">
          <a:xfrm flipH="1" flipV="1">
            <a:off x="3208287" y="2870242"/>
            <a:ext cx="2203972" cy="1215651"/>
          </a:xfrm>
          <a:prstGeom prst="line">
            <a:avLst/>
          </a:prstGeom>
          <a:noFill/>
          <a:ln w="34925" cap="flat" cmpd="sng" algn="ctr">
            <a:solidFill>
              <a:schemeClr val="bg2"/>
            </a:solidFill>
            <a:prstDash val="solid"/>
            <a:round/>
            <a:headEnd type="none" w="med" len="med"/>
            <a:tailEnd type="none" w="med" len="med"/>
          </a:ln>
          <a:effectLst/>
        </p:spPr>
      </p:cxnSp>
      <p:sp>
        <p:nvSpPr>
          <p:cNvPr id="27" name="Rectangle 26"/>
          <p:cNvSpPr/>
          <p:nvPr/>
        </p:nvSpPr>
        <p:spPr bwMode="auto">
          <a:xfrm>
            <a:off x="8213429" y="2102851"/>
            <a:ext cx="1865014" cy="107721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7.5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1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Compact Allocation</a:t>
            </a:r>
          </a:p>
        </p:txBody>
      </p:sp>
      <p:sp>
        <p:nvSpPr>
          <p:cNvPr id="29" name="Rectangle 28"/>
          <p:cNvSpPr/>
          <p:nvPr/>
        </p:nvSpPr>
        <p:spPr bwMode="auto">
          <a:xfrm>
            <a:off x="7868842" y="1390505"/>
            <a:ext cx="3019954"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32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Upper Basin</a:t>
            </a:r>
          </a:p>
        </p:txBody>
      </p:sp>
      <p:cxnSp>
        <p:nvCxnSpPr>
          <p:cNvPr id="30" name="Straight Connector 29"/>
          <p:cNvCxnSpPr/>
          <p:nvPr/>
        </p:nvCxnSpPr>
        <p:spPr bwMode="auto">
          <a:xfrm flipV="1">
            <a:off x="7077913" y="2706130"/>
            <a:ext cx="1218094" cy="259096"/>
          </a:xfrm>
          <a:prstGeom prst="line">
            <a:avLst/>
          </a:prstGeom>
          <a:noFill/>
          <a:ln w="34925" cap="flat" cmpd="sng" algn="ctr">
            <a:solidFill>
              <a:schemeClr val="bg2"/>
            </a:solidFill>
            <a:prstDash val="solid"/>
            <a:round/>
            <a:headEnd type="none" w="med" len="med"/>
            <a:tailEnd type="none" w="med" len="med"/>
          </a:ln>
          <a:effectLst/>
        </p:spPr>
      </p:cxnSp>
      <p:sp>
        <p:nvSpPr>
          <p:cNvPr id="40" name="Rectangle 39"/>
          <p:cNvSpPr/>
          <p:nvPr/>
        </p:nvSpPr>
        <p:spPr bwMode="auto">
          <a:xfrm>
            <a:off x="4188210" y="3032005"/>
            <a:ext cx="3526441" cy="131587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endParaRPr kumimoji="0" lang="en-US" sz="2800" b="1" i="0" u="none" strike="noStrike" kern="1200" cap="none" spc="0" normalizeH="0" baseline="0" noProof="0">
              <a:ln>
                <a:noFill/>
              </a:ln>
              <a:solidFill>
                <a:srgbClr val="CCCCFF"/>
              </a:solidFill>
              <a:effectLst/>
              <a:uLnTx/>
              <a:uFillTx/>
              <a:latin typeface="Rockwell" pitchFamily="18" charset="0"/>
              <a:ea typeface="+mn-ea"/>
              <a:cs typeface="+mn-cs"/>
            </a:endParaRPr>
          </a:p>
        </p:txBody>
      </p:sp>
      <p:sp>
        <p:nvSpPr>
          <p:cNvPr id="41" name="TextBox 40"/>
          <p:cNvSpPr txBox="1"/>
          <p:nvPr/>
        </p:nvSpPr>
        <p:spPr>
          <a:xfrm>
            <a:off x="4455279" y="1167203"/>
            <a:ext cx="3096262" cy="830997"/>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Total Allocation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 17.5 MAF</a:t>
            </a:r>
          </a:p>
        </p:txBody>
      </p:sp>
      <p:sp>
        <p:nvSpPr>
          <p:cNvPr id="2" name="TextBox 1"/>
          <p:cNvSpPr txBox="1"/>
          <p:nvPr/>
        </p:nvSpPr>
        <p:spPr>
          <a:xfrm>
            <a:off x="995140" y="5264622"/>
            <a:ext cx="2920241"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
                <a:srgbClr val="000099"/>
              </a:buClr>
              <a:buSzTx/>
              <a:buFontTx/>
              <a:buNone/>
              <a:tabLst/>
              <a:defRPr/>
            </a:pPr>
            <a:r>
              <a:rPr kumimoji="0" lang="en-US" sz="14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MAF = Million Acre Feet </a:t>
            </a:r>
            <a:br>
              <a:rPr kumimoji="0" lang="en-US" sz="14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br>
            <a:br>
              <a:rPr kumimoji="0" lang="en-US" sz="14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br>
            <a:r>
              <a:rPr kumimoji="0" lang="en-US" sz="14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Acre Foot = 325,851 gallons</a:t>
            </a:r>
          </a:p>
        </p:txBody>
      </p:sp>
      <p:sp>
        <p:nvSpPr>
          <p:cNvPr id="3" name="TextBox 2">
            <a:extLst>
              <a:ext uri="{FF2B5EF4-FFF2-40B4-BE49-F238E27FC236}">
                <a16:creationId xmlns:a16="http://schemas.microsoft.com/office/drawing/2014/main" id="{3B7359C8-AFB9-4A1D-9777-885F0FCA4508}"/>
              </a:ext>
            </a:extLst>
          </p:cNvPr>
          <p:cNvSpPr txBox="1"/>
          <p:nvPr/>
        </p:nvSpPr>
        <p:spPr>
          <a:xfrm>
            <a:off x="8081606" y="4888247"/>
            <a:ext cx="2057400" cy="954107"/>
          </a:xfrm>
          <a:prstGeom prst="rect">
            <a:avLst/>
          </a:prstGeom>
          <a:noFill/>
        </p:spPr>
        <p:txBody>
          <a:bodyPr wrap="square" rtlCol="0">
            <a:spAutoFit/>
          </a:bodyPr>
          <a:lstStyle/>
          <a:p>
            <a:r>
              <a:rPr lang="en-US" dirty="0">
                <a:solidFill>
                  <a:srgbClr val="000099">
                    <a:lumMod val="50000"/>
                  </a:srgbClr>
                </a:solidFill>
                <a:latin typeface="Arial Black" panose="020B0A04020102020204" pitchFamily="34" charset="0"/>
              </a:rPr>
              <a:t>Mexico 1.5MAF</a:t>
            </a:r>
            <a:endParaRPr lang="en-US" dirty="0"/>
          </a:p>
        </p:txBody>
      </p:sp>
      <p:cxnSp>
        <p:nvCxnSpPr>
          <p:cNvPr id="10" name="Straight Connector 9">
            <a:extLst>
              <a:ext uri="{FF2B5EF4-FFF2-40B4-BE49-F238E27FC236}">
                <a16:creationId xmlns:a16="http://schemas.microsoft.com/office/drawing/2014/main" id="{81538857-2B8E-4197-8146-B00B27833943}"/>
              </a:ext>
            </a:extLst>
          </p:cNvPr>
          <p:cNvCxnSpPr/>
          <p:nvPr/>
        </p:nvCxnSpPr>
        <p:spPr bwMode="auto">
          <a:xfrm flipV="1">
            <a:off x="7162800" y="5504507"/>
            <a:ext cx="1005840" cy="365760"/>
          </a:xfrm>
          <a:prstGeom prst="line">
            <a:avLst/>
          </a:prstGeom>
          <a:ln>
            <a:solidFill>
              <a:schemeClr val="bg2"/>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0052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7" grpId="0"/>
      <p:bldP spid="41"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0228" y="1186004"/>
            <a:ext cx="10089435" cy="483455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Picture 7"/>
          <p:cNvPicPr>
            <a:picLocks noChangeAspect="1"/>
          </p:cNvPicPr>
          <p:nvPr/>
        </p:nvPicPr>
        <p:blipFill>
          <a:blip r:embed="rId3"/>
          <a:stretch>
            <a:fillRect/>
          </a:stretch>
        </p:blipFill>
        <p:spPr>
          <a:xfrm>
            <a:off x="4353184" y="1533441"/>
            <a:ext cx="3174815" cy="4140034"/>
          </a:xfrm>
          <a:prstGeom prst="rect">
            <a:avLst/>
          </a:prstGeom>
        </p:spPr>
      </p:pic>
      <p:sp>
        <p:nvSpPr>
          <p:cNvPr id="7" name="Title 1"/>
          <p:cNvSpPr>
            <a:spLocks noGrp="1"/>
          </p:cNvSpPr>
          <p:nvPr>
            <p:ph type="title"/>
          </p:nvPr>
        </p:nvSpPr>
        <p:spPr>
          <a:xfrm>
            <a:off x="1844945" y="198022"/>
            <a:ext cx="8025293" cy="696912"/>
          </a:xfrm>
          <a:ln>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bodyPr>
          <a:lstStyle/>
          <a:p>
            <a:r>
              <a:rPr lang="en-US" sz="3200" dirty="0">
                <a:latin typeface="Arial Black" panose="020B0A04020102020204" pitchFamily="34" charset="0"/>
              </a:rPr>
              <a:t>The Colorado River: Actual Use</a:t>
            </a:r>
            <a:endParaRPr lang="en-US" sz="3200" dirty="0">
              <a:solidFill>
                <a:schemeClr val="lt1"/>
              </a:solidFill>
              <a:latin typeface="Arial Black" panose="020B0A04020102020204" pitchFamily="34" charset="0"/>
            </a:endParaRPr>
          </a:p>
        </p:txBody>
      </p:sp>
      <p:pic>
        <p:nvPicPr>
          <p:cNvPr id="5" name="Picture 4"/>
          <p:cNvPicPr>
            <a:picLocks noChangeAspect="1"/>
          </p:cNvPicPr>
          <p:nvPr/>
        </p:nvPicPr>
        <p:blipFill>
          <a:blip r:embed="rId4"/>
          <a:stretch>
            <a:fillRect/>
          </a:stretch>
        </p:blipFill>
        <p:spPr>
          <a:xfrm>
            <a:off x="4035879" y="1177973"/>
            <a:ext cx="3809421" cy="4850969"/>
          </a:xfrm>
          <a:prstGeom prst="rect">
            <a:avLst/>
          </a:prstGeom>
        </p:spPr>
      </p:pic>
      <p:sp>
        <p:nvSpPr>
          <p:cNvPr id="9" name="Rectangle 8"/>
          <p:cNvSpPr/>
          <p:nvPr/>
        </p:nvSpPr>
        <p:spPr bwMode="auto">
          <a:xfrm>
            <a:off x="989031" y="1584356"/>
            <a:ext cx="9886384" cy="403784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endParaRPr kumimoji="0" lang="en-US" sz="2800" b="1" i="0" u="none" strike="noStrike" kern="1200" cap="none" spc="0" normalizeH="0" baseline="0" noProof="0">
              <a:ln>
                <a:noFill/>
              </a:ln>
              <a:solidFill>
                <a:srgbClr val="CCCCFF"/>
              </a:solidFill>
              <a:effectLst/>
              <a:uLnTx/>
              <a:uFillTx/>
              <a:latin typeface="Rockwell" pitchFamily="18" charset="0"/>
              <a:ea typeface="+mn-ea"/>
              <a:cs typeface="+mn-cs"/>
            </a:endParaRPr>
          </a:p>
        </p:txBody>
      </p:sp>
      <p:sp>
        <p:nvSpPr>
          <p:cNvPr id="11" name="Oval 10"/>
          <p:cNvSpPr/>
          <p:nvPr/>
        </p:nvSpPr>
        <p:spPr bwMode="auto">
          <a:xfrm>
            <a:off x="2145671" y="2272419"/>
            <a:ext cx="1439501" cy="133086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endParaRPr kumimoji="0" lang="en-US" sz="2800" b="1" i="0" u="none" strike="noStrike" kern="1200" cap="none" spc="0" normalizeH="0" baseline="0" noProof="0">
              <a:ln>
                <a:noFill/>
              </a:ln>
              <a:solidFill>
                <a:srgbClr val="CCCCFF"/>
              </a:solidFill>
              <a:effectLst/>
              <a:uLnTx/>
              <a:uFillTx/>
              <a:latin typeface="Rockwell" pitchFamily="18" charset="0"/>
              <a:ea typeface="+mn-ea"/>
              <a:cs typeface="+mn-cs"/>
            </a:endParaRPr>
          </a:p>
        </p:txBody>
      </p:sp>
      <p:cxnSp>
        <p:nvCxnSpPr>
          <p:cNvPr id="13" name="Straight Connector 12"/>
          <p:cNvCxnSpPr/>
          <p:nvPr/>
        </p:nvCxnSpPr>
        <p:spPr bwMode="auto">
          <a:xfrm flipH="1" flipV="1">
            <a:off x="3285060" y="5178856"/>
            <a:ext cx="1636564" cy="325651"/>
          </a:xfrm>
          <a:prstGeom prst="line">
            <a:avLst/>
          </a:prstGeom>
          <a:noFill/>
          <a:ln w="34925" cap="flat" cmpd="sng" algn="ctr">
            <a:solidFill>
              <a:schemeClr val="bg2"/>
            </a:solidFill>
            <a:prstDash val="solid"/>
            <a:round/>
            <a:headEnd type="none" w="med" len="med"/>
            <a:tailEnd type="none" w="med" len="med"/>
          </a:ln>
          <a:effectLst/>
        </p:spPr>
      </p:cxnSp>
      <p:sp>
        <p:nvSpPr>
          <p:cNvPr id="16" name="Rectangle 15"/>
          <p:cNvSpPr/>
          <p:nvPr/>
        </p:nvSpPr>
        <p:spPr bwMode="auto">
          <a:xfrm>
            <a:off x="1088178" y="2159259"/>
            <a:ext cx="2504302" cy="8002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7.5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1800" b="1" i="0" u="none" strike="noStrike" kern="1200" cap="none" spc="0" normalizeH="0" baseline="0" noProof="0" dirty="0" err="1">
                <a:ln>
                  <a:noFill/>
                </a:ln>
                <a:solidFill>
                  <a:srgbClr val="000099">
                    <a:lumMod val="50000"/>
                  </a:srgbClr>
                </a:solidFill>
                <a:effectLst/>
                <a:uLnTx/>
                <a:uFillTx/>
                <a:latin typeface="Arial Black" panose="020B0A04020102020204" pitchFamily="34" charset="0"/>
                <a:ea typeface="+mn-ea"/>
                <a:cs typeface="+mn-cs"/>
              </a:rPr>
              <a:t>Mainstem</a:t>
            </a:r>
            <a:r>
              <a:rPr kumimoji="0" lang="en-US" sz="1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 Uses</a:t>
            </a:r>
          </a:p>
        </p:txBody>
      </p:sp>
      <p:sp>
        <p:nvSpPr>
          <p:cNvPr id="17" name="Rectangle 16"/>
          <p:cNvSpPr/>
          <p:nvPr/>
        </p:nvSpPr>
        <p:spPr bwMode="auto">
          <a:xfrm>
            <a:off x="914401" y="3971655"/>
            <a:ext cx="3007360" cy="8986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r>
              <a:rPr kumimoji="0" lang="en-US" sz="28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2.0 – 2.5 MAF</a:t>
            </a:r>
          </a:p>
          <a:p>
            <a:pPr marL="0" marR="0" lvl="0" indent="0" algn="ctr" defTabSz="914400" rtl="0" eaLnBrk="1" fontAlgn="base" latinLnBrk="0" hangingPunct="1">
              <a:lnSpc>
                <a:spcPct val="100000"/>
              </a:lnSpc>
              <a:spcBef>
                <a:spcPts val="600"/>
              </a:spcBef>
              <a:spcAft>
                <a:spcPct val="0"/>
              </a:spcAft>
              <a:buClr>
                <a:srgbClr val="000099"/>
              </a:buClr>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Tributaries </a:t>
            </a:r>
          </a:p>
        </p:txBody>
      </p:sp>
      <p:sp>
        <p:nvSpPr>
          <p:cNvPr id="18" name="Rectangle 17"/>
          <p:cNvSpPr/>
          <p:nvPr/>
        </p:nvSpPr>
        <p:spPr bwMode="auto">
          <a:xfrm>
            <a:off x="1495704" y="4900585"/>
            <a:ext cx="1865014" cy="8002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.75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1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To Mexico </a:t>
            </a:r>
          </a:p>
        </p:txBody>
      </p:sp>
      <p:sp>
        <p:nvSpPr>
          <p:cNvPr id="19" name="Rectangle 18"/>
          <p:cNvSpPr/>
          <p:nvPr/>
        </p:nvSpPr>
        <p:spPr bwMode="auto">
          <a:xfrm>
            <a:off x="914401" y="1398737"/>
            <a:ext cx="3019954"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32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Lower Basin</a:t>
            </a:r>
          </a:p>
        </p:txBody>
      </p:sp>
      <p:cxnSp>
        <p:nvCxnSpPr>
          <p:cNvPr id="22" name="Straight Connector 21"/>
          <p:cNvCxnSpPr/>
          <p:nvPr/>
        </p:nvCxnSpPr>
        <p:spPr bwMode="auto">
          <a:xfrm flipH="1" flipV="1">
            <a:off x="3592480" y="3496235"/>
            <a:ext cx="1575077" cy="334550"/>
          </a:xfrm>
          <a:prstGeom prst="line">
            <a:avLst/>
          </a:prstGeom>
          <a:noFill/>
          <a:ln w="34925"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flipV="1">
            <a:off x="3381713" y="2666146"/>
            <a:ext cx="2131581" cy="1661316"/>
          </a:xfrm>
          <a:prstGeom prst="line">
            <a:avLst/>
          </a:prstGeom>
          <a:noFill/>
          <a:ln w="34925" cap="flat" cmpd="sng" algn="ctr">
            <a:solidFill>
              <a:schemeClr val="bg2"/>
            </a:solidFill>
            <a:prstDash val="solid"/>
            <a:round/>
            <a:headEnd type="none" w="med" len="med"/>
            <a:tailEnd type="none" w="med" len="med"/>
          </a:ln>
          <a:effectLst/>
        </p:spPr>
      </p:cxnSp>
      <p:sp>
        <p:nvSpPr>
          <p:cNvPr id="27" name="Rectangle 26"/>
          <p:cNvSpPr/>
          <p:nvPr/>
        </p:nvSpPr>
        <p:spPr bwMode="auto">
          <a:xfrm>
            <a:off x="8048498" y="2105479"/>
            <a:ext cx="2511926" cy="954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B050"/>
                </a:solidFill>
                <a:effectLst/>
                <a:uLnTx/>
                <a:uFillTx/>
                <a:latin typeface="Arial Black" panose="020B0A04020102020204" pitchFamily="34" charset="0"/>
                <a:ea typeface="+mn-ea"/>
                <a:cs typeface="+mn-cs"/>
              </a:rPr>
              <a:t> 4 - 4.5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 </a:t>
            </a:r>
          </a:p>
        </p:txBody>
      </p:sp>
      <p:sp>
        <p:nvSpPr>
          <p:cNvPr id="29" name="Rectangle 28"/>
          <p:cNvSpPr/>
          <p:nvPr/>
        </p:nvSpPr>
        <p:spPr bwMode="auto">
          <a:xfrm>
            <a:off x="7845300" y="1404254"/>
            <a:ext cx="3019954"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3200" b="1" i="0" u="none" strike="noStrike" kern="1200" cap="none" spc="0" normalizeH="0" baseline="0" noProof="0" dirty="0">
                <a:ln>
                  <a:noFill/>
                </a:ln>
                <a:solidFill>
                  <a:srgbClr val="000099">
                    <a:lumMod val="50000"/>
                  </a:srgbClr>
                </a:solidFill>
                <a:effectLst/>
                <a:uLnTx/>
                <a:uFillTx/>
                <a:latin typeface="Arial Black" panose="020B0A04020102020204" pitchFamily="34" charset="0"/>
                <a:ea typeface="+mn-ea"/>
                <a:cs typeface="+mn-cs"/>
              </a:rPr>
              <a:t>Upper Basin</a:t>
            </a:r>
          </a:p>
        </p:txBody>
      </p:sp>
      <p:cxnSp>
        <p:nvCxnSpPr>
          <p:cNvPr id="30" name="Straight Connector 29"/>
          <p:cNvCxnSpPr/>
          <p:nvPr/>
        </p:nvCxnSpPr>
        <p:spPr bwMode="auto">
          <a:xfrm flipV="1">
            <a:off x="7077913" y="2574758"/>
            <a:ext cx="1163719" cy="390468"/>
          </a:xfrm>
          <a:prstGeom prst="line">
            <a:avLst/>
          </a:prstGeom>
          <a:noFill/>
          <a:ln w="34925" cap="flat" cmpd="sng" algn="ctr">
            <a:solidFill>
              <a:schemeClr val="bg2"/>
            </a:solidFill>
            <a:prstDash val="solid"/>
            <a:round/>
            <a:headEnd type="none" w="med" len="med"/>
            <a:tailEnd type="none" w="med" len="med"/>
          </a:ln>
          <a:effectLst/>
        </p:spPr>
      </p:cxnSp>
      <p:sp>
        <p:nvSpPr>
          <p:cNvPr id="34" name="Rectangle 33"/>
          <p:cNvSpPr/>
          <p:nvPr/>
        </p:nvSpPr>
        <p:spPr bwMode="auto">
          <a:xfrm flipH="1">
            <a:off x="8048497" y="3317497"/>
            <a:ext cx="2194878" cy="8002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2800" b="1" i="0" u="none" strike="noStrike" kern="1200" cap="none" spc="0" normalizeH="0" baseline="0" noProof="0" dirty="0">
                <a:ln>
                  <a:noFill/>
                </a:ln>
                <a:solidFill>
                  <a:srgbClr val="00B000"/>
                </a:solidFill>
                <a:effectLst/>
                <a:uLnTx/>
                <a:uFillTx/>
                <a:latin typeface="Arial Black" panose="020B0A04020102020204" pitchFamily="34" charset="0"/>
                <a:ea typeface="+mn-ea"/>
                <a:cs typeface="+mn-cs"/>
              </a:rPr>
              <a:t>.75 MAF</a:t>
            </a:r>
          </a:p>
          <a:p>
            <a:pPr marL="0" marR="0" lvl="0" indent="0" algn="ctr" defTabSz="914400" rtl="0" eaLnBrk="1" fontAlgn="base" latinLnBrk="0" hangingPunct="1">
              <a:lnSpc>
                <a:spcPct val="100000"/>
              </a:lnSpc>
              <a:spcBef>
                <a:spcPts val="0"/>
              </a:spcBef>
              <a:spcAft>
                <a:spcPct val="0"/>
              </a:spcAft>
              <a:buClr>
                <a:srgbClr val="000099"/>
              </a:buClr>
              <a:buSzTx/>
              <a:buFontTx/>
              <a:buNone/>
              <a:tabLst/>
              <a:defRPr/>
            </a:pPr>
            <a:r>
              <a:rPr kumimoji="0" lang="en-US" sz="1800" b="1" i="0" u="none" strike="noStrike" kern="1200" cap="none" spc="0" normalizeH="0" baseline="0" noProof="0" dirty="0">
                <a:ln>
                  <a:noFill/>
                </a:ln>
                <a:solidFill>
                  <a:srgbClr val="00B000"/>
                </a:solidFill>
                <a:effectLst/>
                <a:uLnTx/>
                <a:uFillTx/>
                <a:latin typeface="Arial Black" panose="020B0A04020102020204" pitchFamily="34" charset="0"/>
                <a:ea typeface="+mn-ea"/>
                <a:cs typeface="+mn-cs"/>
              </a:rPr>
              <a:t>To Mexico </a:t>
            </a:r>
          </a:p>
        </p:txBody>
      </p:sp>
      <p:cxnSp>
        <p:nvCxnSpPr>
          <p:cNvPr id="35" name="Straight Connector 34"/>
          <p:cNvCxnSpPr/>
          <p:nvPr/>
        </p:nvCxnSpPr>
        <p:spPr bwMode="auto">
          <a:xfrm flipV="1">
            <a:off x="7077913" y="3971655"/>
            <a:ext cx="1308098" cy="1626675"/>
          </a:xfrm>
          <a:prstGeom prst="line">
            <a:avLst/>
          </a:prstGeom>
          <a:noFill/>
          <a:ln w="34925" cap="flat" cmpd="sng" algn="ctr">
            <a:solidFill>
              <a:schemeClr val="bg2"/>
            </a:solidFill>
            <a:prstDash val="solid"/>
            <a:round/>
            <a:headEnd type="none" w="med" len="med"/>
            <a:tailEnd type="none" w="med" len="med"/>
          </a:ln>
          <a:effectLst/>
        </p:spPr>
      </p:cxnSp>
      <p:sp>
        <p:nvSpPr>
          <p:cNvPr id="23" name="Rectangle 22"/>
          <p:cNvSpPr/>
          <p:nvPr/>
        </p:nvSpPr>
        <p:spPr bwMode="auto">
          <a:xfrm>
            <a:off x="869112" y="3075734"/>
            <a:ext cx="3002328" cy="89592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000099"/>
              </a:buClr>
              <a:buSzTx/>
              <a:buFontTx/>
              <a:buNone/>
              <a:tabLst/>
              <a:defRPr/>
            </a:pPr>
            <a:r>
              <a:rPr kumimoji="0" lang="en-US" sz="28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1.0 – 1.5 MAF</a:t>
            </a:r>
          </a:p>
          <a:p>
            <a:pPr marL="0" marR="0" lvl="0" indent="0" algn="ctr" defTabSz="914400" rtl="0" eaLnBrk="1" fontAlgn="base" latinLnBrk="0" hangingPunct="1">
              <a:lnSpc>
                <a:spcPct val="100000"/>
              </a:lnSpc>
              <a:spcBef>
                <a:spcPts val="600"/>
              </a:spcBef>
              <a:spcAft>
                <a:spcPct val="0"/>
              </a:spcAft>
              <a:buClr>
                <a:srgbClr val="000099"/>
              </a:buClr>
              <a:buSzTx/>
              <a:buFontTx/>
              <a:buNone/>
              <a:tabLst/>
              <a:defRPr/>
            </a:pPr>
            <a:r>
              <a:rPr kumimoji="0" lang="en-US" sz="18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Reservoir Evaporation</a:t>
            </a:r>
          </a:p>
        </p:txBody>
      </p:sp>
      <p:cxnSp>
        <p:nvCxnSpPr>
          <p:cNvPr id="24" name="Straight Connector 23"/>
          <p:cNvCxnSpPr/>
          <p:nvPr/>
        </p:nvCxnSpPr>
        <p:spPr bwMode="auto">
          <a:xfrm flipH="1" flipV="1">
            <a:off x="3279811" y="4513081"/>
            <a:ext cx="2332095" cy="308902"/>
          </a:xfrm>
          <a:prstGeom prst="line">
            <a:avLst/>
          </a:prstGeom>
          <a:noFill/>
          <a:ln w="34925" cap="flat" cmpd="sng" algn="ctr">
            <a:solidFill>
              <a:srgbClr val="FF0000"/>
            </a:solidFill>
            <a:prstDash val="solid"/>
            <a:round/>
            <a:headEnd type="none" w="med" len="med"/>
            <a:tailEnd type="none" w="med" len="med"/>
          </a:ln>
          <a:effectLst/>
        </p:spPr>
      </p:cxnSp>
      <p:sp>
        <p:nvSpPr>
          <p:cNvPr id="38" name="TextBox 37"/>
          <p:cNvSpPr txBox="1"/>
          <p:nvPr/>
        </p:nvSpPr>
        <p:spPr>
          <a:xfrm>
            <a:off x="4045520" y="1206654"/>
            <a:ext cx="3790137" cy="968939"/>
          </a:xfrm>
          <a:prstGeom prst="rect">
            <a:avLst/>
          </a:prstGeom>
          <a:solidFill>
            <a:schemeClr val="bg1">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TOTAL Actual Use = 16 - 17.5 MAF</a:t>
            </a:r>
          </a:p>
        </p:txBody>
      </p:sp>
      <p:pic>
        <p:nvPicPr>
          <p:cNvPr id="2" name="Picture 1"/>
          <p:cNvPicPr>
            <a:picLocks noChangeAspect="1"/>
          </p:cNvPicPr>
          <p:nvPr/>
        </p:nvPicPr>
        <p:blipFill>
          <a:blip r:embed="rId5"/>
          <a:stretch>
            <a:fillRect/>
          </a:stretch>
        </p:blipFill>
        <p:spPr>
          <a:xfrm>
            <a:off x="8023021" y="4721774"/>
            <a:ext cx="2938527" cy="804742"/>
          </a:xfrm>
          <a:prstGeom prst="rect">
            <a:avLst/>
          </a:prstGeom>
        </p:spPr>
      </p:pic>
    </p:spTree>
    <p:extLst>
      <p:ext uri="{BB962C8B-B14F-4D97-AF65-F5344CB8AC3E}">
        <p14:creationId xmlns:p14="http://schemas.microsoft.com/office/powerpoint/2010/main" val="4562633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7" grpId="0"/>
      <p:bldP spid="34" grpId="0"/>
      <p:bldP spid="23"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14400" y="149895"/>
            <a:ext cx="10467474" cy="782859"/>
          </a:xfrm>
          <a:ln>
            <a:headEnd/>
            <a:tailEnd/>
          </a:ln>
        </p:spPr>
        <p:style>
          <a:lnRef idx="3">
            <a:schemeClr val="lt1"/>
          </a:lnRef>
          <a:fillRef idx="1">
            <a:schemeClr val="dk1"/>
          </a:fillRef>
          <a:effectRef idx="1">
            <a:schemeClr val="dk1"/>
          </a:effectRef>
          <a:fontRef idx="minor">
            <a:schemeClr val="lt1"/>
          </a:fontRef>
        </p:style>
        <p:txBody>
          <a:bodyPr vert="horz" wrap="square" lIns="91440" tIns="45720" rIns="91440" bIns="45720" numCol="1" anchor="ctr" anchorCtr="0" compatLnSpc="1">
            <a:prstTxWarp prst="textNoShape">
              <a:avLst/>
            </a:prstTxWarp>
          </a:bodyPr>
          <a:lstStyle/>
          <a:p>
            <a:r>
              <a:rPr lang="en-US" sz="3200" dirty="0">
                <a:latin typeface="Arial Black" panose="020B0A04020102020204" pitchFamily="34" charset="0"/>
              </a:rPr>
              <a:t>The Colorado River: Actual Water Availability</a:t>
            </a:r>
            <a:endParaRPr lang="en-US" sz="3200" dirty="0">
              <a:solidFill>
                <a:schemeClr val="lt1"/>
              </a:solidFill>
              <a:latin typeface="Arial Black" panose="020B0A04020102020204" pitchFamily="34" charset="0"/>
            </a:endParaRPr>
          </a:p>
        </p:txBody>
      </p:sp>
      <p:sp>
        <p:nvSpPr>
          <p:cNvPr id="9" name="Rectangle 8"/>
          <p:cNvSpPr/>
          <p:nvPr/>
        </p:nvSpPr>
        <p:spPr bwMode="auto">
          <a:xfrm>
            <a:off x="914400" y="1466661"/>
            <a:ext cx="9886384" cy="403784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solidFill>
                <a:srgbClr val="CCCCFF"/>
              </a:solidFill>
              <a:effectLst/>
              <a:latin typeface="Rockwell" pitchFamily="18"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556" t="9066" r="4532" b="9132"/>
          <a:stretch/>
        </p:blipFill>
        <p:spPr>
          <a:xfrm>
            <a:off x="914400" y="1051791"/>
            <a:ext cx="10467475" cy="5003728"/>
          </a:xfrm>
          <a:prstGeom prst="rect">
            <a:avLst/>
          </a:prstGeom>
        </p:spPr>
      </p:pic>
      <p:sp>
        <p:nvSpPr>
          <p:cNvPr id="12" name="TextBox 11"/>
          <p:cNvSpPr txBox="1"/>
          <p:nvPr/>
        </p:nvSpPr>
        <p:spPr>
          <a:xfrm>
            <a:off x="10099310" y="6036056"/>
            <a:ext cx="1402948" cy="276999"/>
          </a:xfrm>
          <a:prstGeom prst="rect">
            <a:avLst/>
          </a:prstGeom>
          <a:noFill/>
        </p:spPr>
        <p:txBody>
          <a:bodyPr wrap="none" rtlCol="0">
            <a:spAutoFit/>
          </a:bodyPr>
          <a:lstStyle/>
          <a:p>
            <a:pPr algn="r"/>
            <a:r>
              <a:rPr lang="en-US" sz="1200" baseline="30000" dirty="0"/>
              <a:t>1</a:t>
            </a:r>
            <a:r>
              <a:rPr lang="en-US" sz="1200" dirty="0"/>
              <a:t>Kuhn et al., 2019</a:t>
            </a:r>
          </a:p>
        </p:txBody>
      </p:sp>
      <p:sp>
        <p:nvSpPr>
          <p:cNvPr id="8" name="Down Arrow 7"/>
          <p:cNvSpPr/>
          <p:nvPr/>
        </p:nvSpPr>
        <p:spPr bwMode="auto">
          <a:xfrm>
            <a:off x="4619176" y="2426728"/>
            <a:ext cx="185301" cy="423446"/>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solidFill>
                <a:srgbClr val="CCCCFF"/>
              </a:solidFill>
              <a:effectLst/>
              <a:latin typeface="Rockwell" pitchFamily="18" charset="0"/>
            </a:endParaRPr>
          </a:p>
        </p:txBody>
      </p:sp>
      <p:sp>
        <p:nvSpPr>
          <p:cNvPr id="11" name="TextBox 10"/>
          <p:cNvSpPr txBox="1"/>
          <p:nvPr/>
        </p:nvSpPr>
        <p:spPr>
          <a:xfrm>
            <a:off x="3971892" y="2118951"/>
            <a:ext cx="1665170" cy="307777"/>
          </a:xfrm>
          <a:prstGeom prst="rect">
            <a:avLst/>
          </a:prstGeom>
          <a:noFill/>
        </p:spPr>
        <p:txBody>
          <a:bodyPr wrap="square" rtlCol="0">
            <a:spAutoFit/>
          </a:bodyPr>
          <a:lstStyle/>
          <a:p>
            <a:r>
              <a:rPr lang="en-US" sz="1400" b="1" dirty="0">
                <a:solidFill>
                  <a:srgbClr val="FF0000"/>
                </a:solidFill>
              </a:rPr>
              <a:t>Compact Signed</a:t>
            </a:r>
          </a:p>
        </p:txBody>
      </p:sp>
    </p:spTree>
    <p:extLst>
      <p:ext uri="{BB962C8B-B14F-4D97-AF65-F5344CB8AC3E}">
        <p14:creationId xmlns:p14="http://schemas.microsoft.com/office/powerpoint/2010/main" val="312341551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Powell</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00699" y="1066801"/>
            <a:ext cx="6790602" cy="4953000"/>
          </a:xfrm>
        </p:spPr>
      </p:pic>
    </p:spTree>
    <p:extLst>
      <p:ext uri="{BB962C8B-B14F-4D97-AF65-F5344CB8AC3E}">
        <p14:creationId xmlns:p14="http://schemas.microsoft.com/office/powerpoint/2010/main" val="209564650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5" name="Object 4">
            <a:extLst>
              <a:ext uri="{FF2B5EF4-FFF2-40B4-BE49-F238E27FC236}">
                <a16:creationId xmlns:a16="http://schemas.microsoft.com/office/drawing/2014/main" id="{A593E918-5726-446B-86B2-E62BEF324C25}"/>
              </a:ext>
            </a:extLst>
          </p:cNvPr>
          <p:cNvGraphicFramePr>
            <a:graphicFrameLocks noChangeAspect="1"/>
          </p:cNvGraphicFramePr>
          <p:nvPr>
            <p:extLst>
              <p:ext uri="{D42A27DB-BD31-4B8C-83A1-F6EECF244321}">
                <p14:modId xmlns:p14="http://schemas.microsoft.com/office/powerpoint/2010/main" val="2615342222"/>
              </p:ext>
            </p:extLst>
          </p:nvPr>
        </p:nvGraphicFramePr>
        <p:xfrm>
          <a:off x="892728" y="76200"/>
          <a:ext cx="10972800" cy="6248399"/>
        </p:xfrm>
        <a:graphic>
          <a:graphicData uri="http://schemas.openxmlformats.org/presentationml/2006/ole">
            <mc:AlternateContent xmlns:mc="http://schemas.openxmlformats.org/markup-compatibility/2006">
              <mc:Choice xmlns:v="urn:schemas-microsoft-com:vml" Requires="v">
                <p:oleObj spid="_x0000_s1032" name="Acrobat Document" r:id="rId3" imgW="7543712" imgH="5829183" progId="Acrobat.Document.11">
                  <p:embed/>
                </p:oleObj>
              </mc:Choice>
              <mc:Fallback>
                <p:oleObj name="Acrobat Document" r:id="rId3" imgW="7543712" imgH="5829183" progId="Acrobat.Document.11">
                  <p:embed/>
                  <p:pic>
                    <p:nvPicPr>
                      <p:cNvPr id="0" name=""/>
                      <p:cNvPicPr/>
                      <p:nvPr/>
                    </p:nvPicPr>
                    <p:blipFill>
                      <a:blip r:embed="rId4"/>
                      <a:stretch>
                        <a:fillRect/>
                      </a:stretch>
                    </p:blipFill>
                    <p:spPr>
                      <a:xfrm>
                        <a:off x="892728" y="76200"/>
                        <a:ext cx="10972800" cy="6248399"/>
                      </a:xfrm>
                      <a:prstGeom prst="rect">
                        <a:avLst/>
                      </a:prstGeom>
                    </p:spPr>
                  </p:pic>
                </p:oleObj>
              </mc:Fallback>
            </mc:AlternateContent>
          </a:graphicData>
        </a:graphic>
      </p:graphicFrame>
    </p:spTree>
    <p:extLst>
      <p:ext uri="{BB962C8B-B14F-4D97-AF65-F5344CB8AC3E}">
        <p14:creationId xmlns:p14="http://schemas.microsoft.com/office/powerpoint/2010/main" val="38206253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9753" y="340143"/>
            <a:ext cx="765769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fontAlgn="base">
              <a:spcBef>
                <a:spcPct val="50000"/>
              </a:spcBef>
              <a:spcAft>
                <a:spcPct val="0"/>
              </a:spcAft>
              <a:buClr>
                <a:srgbClr val="000099"/>
              </a:buClr>
            </a:pPr>
            <a:r>
              <a:rPr lang="en-US" sz="3600" b="1" dirty="0">
                <a:solidFill>
                  <a:schemeClr val="tx1"/>
                </a:solidFill>
                <a:latin typeface="Arial Black" panose="020B0A04020102020204" pitchFamily="34" charset="0"/>
              </a:rPr>
              <a:t>How Did We Get Here? </a:t>
            </a:r>
          </a:p>
        </p:txBody>
      </p:sp>
      <p:pic>
        <p:nvPicPr>
          <p:cNvPr id="4" name="Picture 3"/>
          <p:cNvPicPr>
            <a:picLocks noChangeAspect="1"/>
          </p:cNvPicPr>
          <p:nvPr/>
        </p:nvPicPr>
        <p:blipFill>
          <a:blip r:embed="rId3"/>
          <a:stretch>
            <a:fillRect/>
          </a:stretch>
        </p:blipFill>
        <p:spPr>
          <a:xfrm>
            <a:off x="338984" y="1066006"/>
            <a:ext cx="6553200" cy="5063836"/>
          </a:xfrm>
          <a:prstGeom prst="rect">
            <a:avLst/>
          </a:prstGeom>
        </p:spPr>
      </p:pic>
      <p:sp>
        <p:nvSpPr>
          <p:cNvPr id="8" name="TextBox 7"/>
          <p:cNvSpPr txBox="1"/>
          <p:nvPr/>
        </p:nvSpPr>
        <p:spPr>
          <a:xfrm>
            <a:off x="7010400" y="3074704"/>
            <a:ext cx="5029200" cy="646331"/>
          </a:xfrm>
          <a:prstGeom prst="rect">
            <a:avLst/>
          </a:prstGeom>
          <a:solidFill>
            <a:schemeClr val="tx1"/>
          </a:solidFill>
        </p:spPr>
        <p:txBody>
          <a:bodyPr wrap="square" rtlCol="0">
            <a:spAutoFit/>
          </a:bodyPr>
          <a:lstStyle/>
          <a:p>
            <a:r>
              <a:rPr lang="en-US" sz="3600" b="1" dirty="0">
                <a:solidFill>
                  <a:schemeClr val="bg1">
                    <a:lumMod val="50000"/>
                  </a:schemeClr>
                </a:solidFill>
              </a:rPr>
              <a:t>Lower Basin Overuse </a:t>
            </a:r>
          </a:p>
        </p:txBody>
      </p:sp>
    </p:spTree>
    <p:extLst>
      <p:ext uri="{BB962C8B-B14F-4D97-AF65-F5344CB8AC3E}">
        <p14:creationId xmlns:p14="http://schemas.microsoft.com/office/powerpoint/2010/main" val="313273734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C2D5F-63C4-44F1-8E67-D4A50EBBACF9}"/>
              </a:ext>
            </a:extLst>
          </p:cNvPr>
          <p:cNvSpPr/>
          <p:nvPr/>
        </p:nvSpPr>
        <p:spPr bwMode="auto">
          <a:xfrm>
            <a:off x="3352800" y="304800"/>
            <a:ext cx="6629400" cy="6629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solidFill>
                <a:srgbClr val="CCCCFF"/>
              </a:solidFill>
              <a:effectLst/>
              <a:latin typeface="Rockwell" pitchFamily="18" charset="0"/>
            </a:endParaRPr>
          </a:p>
        </p:txBody>
      </p:sp>
      <p:sp>
        <p:nvSpPr>
          <p:cNvPr id="26" name="Title 1">
            <a:extLst>
              <a:ext uri="{FF2B5EF4-FFF2-40B4-BE49-F238E27FC236}">
                <a16:creationId xmlns:a16="http://schemas.microsoft.com/office/drawing/2014/main" id="{08D79B6B-43F0-4430-9BAB-17385EBCC2BA}"/>
              </a:ext>
            </a:extLst>
          </p:cNvPr>
          <p:cNvSpPr txBox="1">
            <a:spLocks/>
          </p:cNvSpPr>
          <p:nvPr/>
        </p:nvSpPr>
        <p:spPr>
          <a:xfrm>
            <a:off x="326634" y="-45411"/>
            <a:ext cx="11582400" cy="1143000"/>
          </a:xfrm>
          <a:prstGeom prst="rect">
            <a:avLst/>
          </a:prstGeom>
        </p:spPr>
        <p:txBody>
          <a:bodyPr/>
          <a:lstStyle>
            <a:lvl1pPr algn="ctr" rtl="0" eaLnBrk="1" fontAlgn="base" hangingPunct="1">
              <a:spcBef>
                <a:spcPct val="0"/>
              </a:spcBef>
              <a:spcAft>
                <a:spcPct val="0"/>
              </a:spcAft>
              <a:defRPr sz="4400" b="1">
                <a:solidFill>
                  <a:schemeClr val="tx1"/>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a:lstStyle>
          <a:p>
            <a:pPr>
              <a:buClrTx/>
            </a:pPr>
            <a:r>
              <a:rPr lang="en-US" sz="3600" kern="0" dirty="0"/>
              <a:t>Temperature Change in the Contiguous US</a:t>
            </a:r>
          </a:p>
        </p:txBody>
      </p:sp>
      <p:sp>
        <p:nvSpPr>
          <p:cNvPr id="27" name="TextBox 26">
            <a:extLst>
              <a:ext uri="{FF2B5EF4-FFF2-40B4-BE49-F238E27FC236}">
                <a16:creationId xmlns:a16="http://schemas.microsoft.com/office/drawing/2014/main" id="{E9FB89EF-CD4B-494B-97F6-1F5F82A583D3}"/>
              </a:ext>
            </a:extLst>
          </p:cNvPr>
          <p:cNvSpPr txBox="1"/>
          <p:nvPr/>
        </p:nvSpPr>
        <p:spPr>
          <a:xfrm>
            <a:off x="7879602" y="6394753"/>
            <a:ext cx="4312398" cy="477054"/>
          </a:xfrm>
          <a:prstGeom prst="rect">
            <a:avLst/>
          </a:prstGeom>
          <a:noFill/>
        </p:spPr>
        <p:txBody>
          <a:bodyPr wrap="none" rtlCol="0">
            <a:spAutoFit/>
          </a:bodyPr>
          <a:lstStyle/>
          <a:p>
            <a:pPr algn="l"/>
            <a:r>
              <a:rPr lang="en-US" sz="1000" dirty="0">
                <a:solidFill>
                  <a:schemeClr val="tx1"/>
                </a:solidFill>
                <a:latin typeface="+mn-lt"/>
              </a:rPr>
              <a:t>                                              *All temperature data generated by NOAA</a:t>
            </a:r>
          </a:p>
          <a:p>
            <a:pPr algn="r"/>
            <a:r>
              <a:rPr lang="en-US" sz="1000" dirty="0">
                <a:solidFill>
                  <a:schemeClr val="tx1"/>
                </a:solidFill>
                <a:latin typeface="+mn-lt"/>
              </a:rPr>
              <a:t>temperature graphic from Washington Post "2°C: Beyond the Limit"</a:t>
            </a:r>
          </a:p>
        </p:txBody>
      </p:sp>
      <p:pic>
        <p:nvPicPr>
          <p:cNvPr id="9" name="Picture 8">
            <a:extLst>
              <a:ext uri="{FF2B5EF4-FFF2-40B4-BE49-F238E27FC236}">
                <a16:creationId xmlns:a16="http://schemas.microsoft.com/office/drawing/2014/main" id="{9FC8F334-472F-466B-8DBA-E22CFBEEED4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202" y="339899"/>
            <a:ext cx="10919013" cy="6629401"/>
          </a:xfrm>
          <a:prstGeom prst="rect">
            <a:avLst/>
          </a:prstGeom>
        </p:spPr>
      </p:pic>
      <p:sp>
        <p:nvSpPr>
          <p:cNvPr id="10" name="TextBox 9">
            <a:extLst>
              <a:ext uri="{FF2B5EF4-FFF2-40B4-BE49-F238E27FC236}">
                <a16:creationId xmlns:a16="http://schemas.microsoft.com/office/drawing/2014/main" id="{DDA48494-53BC-4C35-871E-AB8CD9E8255C}"/>
              </a:ext>
            </a:extLst>
          </p:cNvPr>
          <p:cNvSpPr txBox="1"/>
          <p:nvPr/>
        </p:nvSpPr>
        <p:spPr>
          <a:xfrm>
            <a:off x="4025539" y="3248614"/>
            <a:ext cx="1555169" cy="523220"/>
          </a:xfrm>
          <a:prstGeom prst="rect">
            <a:avLst/>
          </a:prstGeom>
          <a:noFill/>
        </p:spPr>
        <p:txBody>
          <a:bodyPr wrap="none" rtlCol="0">
            <a:spAutoFit/>
          </a:bodyPr>
          <a:lstStyle/>
          <a:p>
            <a:r>
              <a:rPr lang="en-US" dirty="0">
                <a:ln w="9525">
                  <a:solidFill>
                    <a:srgbClr val="00B0F0"/>
                  </a:solidFill>
                  <a:prstDash val="solid"/>
                </a:ln>
                <a:solidFill>
                  <a:schemeClr val="tx1"/>
                </a:solidFill>
                <a:effectLst>
                  <a:outerShdw blurRad="12700" dist="38100" dir="2700000" algn="tl" rotWithShape="0">
                    <a:srgbClr val="00B0F0"/>
                  </a:outerShdw>
                </a:effectLst>
                <a:latin typeface="+mj-lt"/>
              </a:rPr>
              <a:t>CRWCD</a:t>
            </a:r>
          </a:p>
        </p:txBody>
      </p:sp>
      <p:sp>
        <p:nvSpPr>
          <p:cNvPr id="15" name="TextBox 14">
            <a:extLst>
              <a:ext uri="{FF2B5EF4-FFF2-40B4-BE49-F238E27FC236}">
                <a16:creationId xmlns:a16="http://schemas.microsoft.com/office/drawing/2014/main" id="{E4CDDC26-0ADA-4799-AEE1-9DEB7E1F105D}"/>
              </a:ext>
            </a:extLst>
          </p:cNvPr>
          <p:cNvSpPr txBox="1"/>
          <p:nvPr/>
        </p:nvSpPr>
        <p:spPr>
          <a:xfrm>
            <a:off x="899425" y="2590800"/>
            <a:ext cx="2531463" cy="369332"/>
          </a:xfrm>
          <a:prstGeom prst="rect">
            <a:avLst/>
          </a:prstGeom>
          <a:noFill/>
        </p:spPr>
        <p:txBody>
          <a:bodyPr wrap="none" rtlCol="0">
            <a:spAutoFit/>
          </a:bodyPr>
          <a:lstStyle/>
          <a:p>
            <a:r>
              <a:rPr lang="en-US" sz="1800" dirty="0">
                <a:ln w="9525">
                  <a:solidFill>
                    <a:srgbClr val="000000"/>
                  </a:solidFill>
                  <a:prstDash val="solid"/>
                </a:ln>
                <a:solidFill>
                  <a:schemeClr val="tx1"/>
                </a:solidFill>
                <a:effectLst>
                  <a:outerShdw blurRad="12700" dist="38100" dir="2700000" algn="tl" rotWithShape="0">
                    <a:schemeClr val="bg1">
                      <a:lumMod val="50000"/>
                    </a:schemeClr>
                  </a:outerShdw>
                </a:effectLst>
                <a:latin typeface="+mj-lt"/>
              </a:rPr>
              <a:t>Colorado River Basin</a:t>
            </a:r>
          </a:p>
        </p:txBody>
      </p:sp>
      <p:grpSp>
        <p:nvGrpSpPr>
          <p:cNvPr id="6" name="Group 5">
            <a:extLst>
              <a:ext uri="{FF2B5EF4-FFF2-40B4-BE49-F238E27FC236}">
                <a16:creationId xmlns:a16="http://schemas.microsoft.com/office/drawing/2014/main" id="{08447417-5453-4874-B946-64547FC0A9F1}"/>
              </a:ext>
            </a:extLst>
          </p:cNvPr>
          <p:cNvGrpSpPr/>
          <p:nvPr/>
        </p:nvGrpSpPr>
        <p:grpSpPr>
          <a:xfrm>
            <a:off x="8991600" y="5001845"/>
            <a:ext cx="3352800" cy="700892"/>
            <a:chOff x="8991600" y="5001845"/>
            <a:chExt cx="3352800" cy="700892"/>
          </a:xfrm>
        </p:grpSpPr>
        <p:pic>
          <p:nvPicPr>
            <p:cNvPr id="4" name="Picture 3">
              <a:extLst>
                <a:ext uri="{FF2B5EF4-FFF2-40B4-BE49-F238E27FC236}">
                  <a16:creationId xmlns:a16="http://schemas.microsoft.com/office/drawing/2014/main" id="{A97AB4B4-1570-4563-BD25-B0D68006B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484" y="5269172"/>
              <a:ext cx="2783916" cy="192043"/>
            </a:xfrm>
            <a:prstGeom prst="rect">
              <a:avLst/>
            </a:prstGeom>
          </p:spPr>
        </p:pic>
        <p:sp>
          <p:nvSpPr>
            <p:cNvPr id="5" name="TextBox 4">
              <a:extLst>
                <a:ext uri="{FF2B5EF4-FFF2-40B4-BE49-F238E27FC236}">
                  <a16:creationId xmlns:a16="http://schemas.microsoft.com/office/drawing/2014/main" id="{863C718A-5989-4AA2-983B-4F5986E80C0B}"/>
                </a:ext>
              </a:extLst>
            </p:cNvPr>
            <p:cNvSpPr txBox="1"/>
            <p:nvPr/>
          </p:nvSpPr>
          <p:spPr>
            <a:xfrm>
              <a:off x="9128835" y="5001845"/>
              <a:ext cx="2885213" cy="307777"/>
            </a:xfrm>
            <a:prstGeom prst="rect">
              <a:avLst/>
            </a:prstGeom>
            <a:noFill/>
          </p:spPr>
          <p:txBody>
            <a:bodyPr wrap="none" rtlCol="0">
              <a:spAutoFit/>
            </a:bodyPr>
            <a:lstStyle/>
            <a:p>
              <a:r>
                <a:rPr lang="en-US" sz="1400" dirty="0">
                  <a:solidFill>
                    <a:schemeClr val="tx1"/>
                  </a:solidFill>
                  <a:latin typeface="+mn-lt"/>
                </a:rPr>
                <a:t>Temperature change, 1895-2018</a:t>
              </a:r>
            </a:p>
          </p:txBody>
        </p:sp>
        <p:sp>
          <p:nvSpPr>
            <p:cNvPr id="13" name="TextBox 12">
              <a:extLst>
                <a:ext uri="{FF2B5EF4-FFF2-40B4-BE49-F238E27FC236}">
                  <a16:creationId xmlns:a16="http://schemas.microsoft.com/office/drawing/2014/main" id="{43E1C5EB-BD8A-43D8-B748-EC468AC07D62}"/>
                </a:ext>
              </a:extLst>
            </p:cNvPr>
            <p:cNvSpPr txBox="1"/>
            <p:nvPr/>
          </p:nvSpPr>
          <p:spPr>
            <a:xfrm>
              <a:off x="8991600" y="5456516"/>
              <a:ext cx="3352800" cy="246221"/>
            </a:xfrm>
            <a:prstGeom prst="rect">
              <a:avLst/>
            </a:prstGeom>
            <a:noFill/>
          </p:spPr>
          <p:txBody>
            <a:bodyPr wrap="square" rtlCol="0">
              <a:spAutoFit/>
            </a:bodyPr>
            <a:lstStyle/>
            <a:p>
              <a:pPr algn="l"/>
              <a:r>
                <a:rPr lang="en-US" sz="1000" dirty="0">
                  <a:solidFill>
                    <a:schemeClr val="tx1"/>
                  </a:solidFill>
                  <a:latin typeface="+mn-lt"/>
                </a:rPr>
                <a:t>-1.8   -0.9      0       0.9     1.8     2.7    3.6     4.5     5.4</a:t>
              </a:r>
              <a:r>
                <a:rPr lang="en-US" sz="1000" dirty="0">
                  <a:solidFill>
                    <a:schemeClr val="tx1"/>
                  </a:solidFill>
                </a:rPr>
                <a:t>°F</a:t>
              </a:r>
              <a:endParaRPr lang="en-US" sz="1000" dirty="0">
                <a:solidFill>
                  <a:schemeClr val="tx1"/>
                </a:solidFill>
                <a:latin typeface="+mn-lt"/>
              </a:endParaRPr>
            </a:p>
          </p:txBody>
        </p:sp>
      </p:grpSp>
    </p:spTree>
    <p:extLst>
      <p:ext uri="{BB962C8B-B14F-4D97-AF65-F5344CB8AC3E}">
        <p14:creationId xmlns:p14="http://schemas.microsoft.com/office/powerpoint/2010/main" val="213421873"/>
      </p:ext>
    </p:extLst>
  </p:cSld>
  <p:clrMapOvr>
    <a:masterClrMapping/>
  </p:clrMapOvr>
  <p:transition spd="slow">
    <p:fade/>
  </p:transition>
</p:sld>
</file>

<file path=ppt/theme/theme1.xml><?xml version="1.0" encoding="utf-8"?>
<a:theme xmlns:a="http://schemas.openxmlformats.org/drawingml/2006/main" name="new crwcd default">
  <a:themeElements>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new crwcd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lnDef>
  </a:objectDefaults>
  <a:extraClrSchemeLst>
    <a:extraClrScheme>
      <a:clrScheme name="new crwcd 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crwcd 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crwcd 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crwcd 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crwcd 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crwcd 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crwcd 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crwcd 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crwcd 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crwcd 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crwcd 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D PowerPoint Widescreen for Board Room.potx" id="{539D88A4-950E-45BE-A601-4AD2DCAA4FDA}" vid="{079459F6-6554-4F8F-AB43-7B19963D6B48}"/>
    </a:ext>
  </a:extLst>
</a:theme>
</file>

<file path=ppt/theme/theme2.xml><?xml version="1.0" encoding="utf-8"?>
<a:theme xmlns:a="http://schemas.openxmlformats.org/drawingml/2006/main" name="2_new crwcd default">
  <a:themeElements>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new crwcd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lnDef>
  </a:objectDefaults>
  <a:extraClrSchemeLst>
    <a:extraClrScheme>
      <a:clrScheme name="new crwcd 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crwcd 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crwcd 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crwcd 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crwcd 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crwcd 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crwcd 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crwcd 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crwcd 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crwcd 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crwcd 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D PowerPoint Widescreen for Board Room.potx" id="{539D88A4-950E-45BE-A601-4AD2DCAA4FDA}" vid="{079459F6-6554-4F8F-AB43-7B19963D6B48}"/>
    </a:ext>
  </a:extLst>
</a:theme>
</file>

<file path=ppt/theme/theme3.xml><?xml version="1.0" encoding="utf-8"?>
<a:theme xmlns:a="http://schemas.openxmlformats.org/drawingml/2006/main" name="2019 CRD Powerpoint">
  <a:themeElements>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new crwcd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
            <a:schemeClr val="bg1"/>
          </a:buClr>
          <a:buSzTx/>
          <a:buFontTx/>
          <a:buNone/>
          <a:tabLst/>
          <a:defRPr kumimoji="0" lang="en-US" sz="2800" b="1" i="0" u="none" strike="noStrike" cap="none" normalizeH="0" baseline="0" smtClean="0">
            <a:ln>
              <a:noFill/>
            </a:ln>
            <a:solidFill>
              <a:srgbClr val="CCCCFF"/>
            </a:solidFill>
            <a:effectLst/>
            <a:latin typeface="Rockwell" pitchFamily="18" charset="0"/>
          </a:defRPr>
        </a:defPPr>
      </a:lstStyle>
    </a:lnDef>
  </a:objectDefaults>
  <a:extraClrSchemeLst>
    <a:extraClrScheme>
      <a:clrScheme name="new crwcd 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crwcd 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crwcd 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crwcd 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crwcd 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crwcd 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crwcd 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crwcd 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crwcd 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crwcd 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crwcd 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crwcd 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9 CRD Powerpoint" id="{73AE2022-BEAC-4E79-B262-CFB49276EDB6}" vid="{B342F06D-A28A-4A5B-8C1D-12F0A7D3F9D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crwcd default</Template>
  <TotalTime>581</TotalTime>
  <Words>812</Words>
  <Application>Microsoft Office PowerPoint</Application>
  <PresentationFormat>Widescreen</PresentationFormat>
  <Paragraphs>136</Paragraphs>
  <Slides>16</Slides>
  <Notes>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6" baseType="lpstr">
      <vt:lpstr>Arial</vt:lpstr>
      <vt:lpstr>Rockwell</vt:lpstr>
      <vt:lpstr>Franklin Gothic Book</vt:lpstr>
      <vt:lpstr>Calibri</vt:lpstr>
      <vt:lpstr>Wingdings</vt:lpstr>
      <vt:lpstr>Arial Black</vt:lpstr>
      <vt:lpstr>new crwcd default</vt:lpstr>
      <vt:lpstr>2_new crwcd default</vt:lpstr>
      <vt:lpstr>2019 CRD Powerpoint</vt:lpstr>
      <vt:lpstr>Acrobat Document</vt:lpstr>
      <vt:lpstr>PowerPoint Presentation</vt:lpstr>
      <vt:lpstr>Minding the source for more than 80 years</vt:lpstr>
      <vt:lpstr>The Colorado River: On Paper</vt:lpstr>
      <vt:lpstr>The Colorado River: Actual Use</vt:lpstr>
      <vt:lpstr>The Colorado River: Actual Water Availability</vt:lpstr>
      <vt:lpstr>Lake Powell</vt:lpstr>
      <vt:lpstr>PowerPoint Presentation</vt:lpstr>
      <vt:lpstr>PowerPoint Presentation</vt:lpstr>
      <vt:lpstr>PowerPoint Presentation</vt:lpstr>
      <vt:lpstr>PowerPoint Presentation</vt:lpstr>
      <vt:lpstr>How Warming Drives Reductions in Streamflow Berghuijs et al. (2014), Barnhart et al. (2016), Deems et al. (2013)</vt:lpstr>
      <vt:lpstr>PowerPoint Presentation</vt:lpstr>
      <vt:lpstr>PowerPoint Presentation</vt:lpstr>
      <vt:lpstr>What The Colorado River District is Doing to Protect West Slope Water Users</vt:lpstr>
      <vt:lpstr>What The Colorado River District is Doing to Protect West Slope Water Users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Mark Harris</cp:lastModifiedBy>
  <cp:revision>37</cp:revision>
  <cp:lastPrinted>1601-01-01T00:00:00Z</cp:lastPrinted>
  <dcterms:created xsi:type="dcterms:W3CDTF">2019-07-25T17:35:07Z</dcterms:created>
  <dcterms:modified xsi:type="dcterms:W3CDTF">2020-02-13T22:21:01Z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